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CF6B3B4-0659-4313-9246-945DF7420471}"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43A84-0BA6-4258-9345-57159A4E3C36}" type="slidenum">
              <a:rPr lang="en-GB" smtClean="0"/>
              <a:t>‹#›</a:t>
            </a:fld>
            <a:endParaRPr lang="en-GB"/>
          </a:p>
        </p:txBody>
      </p:sp>
    </p:spTree>
    <p:extLst>
      <p:ext uri="{BB962C8B-B14F-4D97-AF65-F5344CB8AC3E}">
        <p14:creationId xmlns:p14="http://schemas.microsoft.com/office/powerpoint/2010/main" val="3242673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F6B3B4-0659-4313-9246-945DF7420471}"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43A84-0BA6-4258-9345-57159A4E3C36}" type="slidenum">
              <a:rPr lang="en-GB" smtClean="0"/>
              <a:t>‹#›</a:t>
            </a:fld>
            <a:endParaRPr lang="en-GB"/>
          </a:p>
        </p:txBody>
      </p:sp>
    </p:spTree>
    <p:extLst>
      <p:ext uri="{BB962C8B-B14F-4D97-AF65-F5344CB8AC3E}">
        <p14:creationId xmlns:p14="http://schemas.microsoft.com/office/powerpoint/2010/main" val="3665453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F6B3B4-0659-4313-9246-945DF7420471}"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43A84-0BA6-4258-9345-57159A4E3C36}" type="slidenum">
              <a:rPr lang="en-GB" smtClean="0"/>
              <a:t>‹#›</a:t>
            </a:fld>
            <a:endParaRPr lang="en-GB"/>
          </a:p>
        </p:txBody>
      </p:sp>
    </p:spTree>
    <p:extLst>
      <p:ext uri="{BB962C8B-B14F-4D97-AF65-F5344CB8AC3E}">
        <p14:creationId xmlns:p14="http://schemas.microsoft.com/office/powerpoint/2010/main" val="186387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F6B3B4-0659-4313-9246-945DF7420471}"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43A84-0BA6-4258-9345-57159A4E3C36}" type="slidenum">
              <a:rPr lang="en-GB" smtClean="0"/>
              <a:t>‹#›</a:t>
            </a:fld>
            <a:endParaRPr lang="en-GB"/>
          </a:p>
        </p:txBody>
      </p:sp>
    </p:spTree>
    <p:extLst>
      <p:ext uri="{BB962C8B-B14F-4D97-AF65-F5344CB8AC3E}">
        <p14:creationId xmlns:p14="http://schemas.microsoft.com/office/powerpoint/2010/main" val="1305118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F6B3B4-0659-4313-9246-945DF7420471}"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43A84-0BA6-4258-9345-57159A4E3C36}" type="slidenum">
              <a:rPr lang="en-GB" smtClean="0"/>
              <a:t>‹#›</a:t>
            </a:fld>
            <a:endParaRPr lang="en-GB"/>
          </a:p>
        </p:txBody>
      </p:sp>
    </p:spTree>
    <p:extLst>
      <p:ext uri="{BB962C8B-B14F-4D97-AF65-F5344CB8AC3E}">
        <p14:creationId xmlns:p14="http://schemas.microsoft.com/office/powerpoint/2010/main" val="230531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CF6B3B4-0659-4313-9246-945DF7420471}" type="datetimeFigureOut">
              <a:rPr lang="en-GB" smtClean="0"/>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F43A84-0BA6-4258-9345-57159A4E3C36}" type="slidenum">
              <a:rPr lang="en-GB" smtClean="0"/>
              <a:t>‹#›</a:t>
            </a:fld>
            <a:endParaRPr lang="en-GB"/>
          </a:p>
        </p:txBody>
      </p:sp>
    </p:spTree>
    <p:extLst>
      <p:ext uri="{BB962C8B-B14F-4D97-AF65-F5344CB8AC3E}">
        <p14:creationId xmlns:p14="http://schemas.microsoft.com/office/powerpoint/2010/main" val="138293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CF6B3B4-0659-4313-9246-945DF7420471}" type="datetimeFigureOut">
              <a:rPr lang="en-GB" smtClean="0"/>
              <a:t>14/04/2020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F43A84-0BA6-4258-9345-57159A4E3C36}" type="slidenum">
              <a:rPr lang="en-GB" smtClean="0"/>
              <a:t>‹#›</a:t>
            </a:fld>
            <a:endParaRPr lang="en-GB"/>
          </a:p>
        </p:txBody>
      </p:sp>
    </p:spTree>
    <p:extLst>
      <p:ext uri="{BB962C8B-B14F-4D97-AF65-F5344CB8AC3E}">
        <p14:creationId xmlns:p14="http://schemas.microsoft.com/office/powerpoint/2010/main" val="365683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CF6B3B4-0659-4313-9246-945DF7420471}" type="datetimeFigureOut">
              <a:rPr lang="en-GB" smtClean="0"/>
              <a:t>14/04/2020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F43A84-0BA6-4258-9345-57159A4E3C36}" type="slidenum">
              <a:rPr lang="en-GB" smtClean="0"/>
              <a:t>‹#›</a:t>
            </a:fld>
            <a:endParaRPr lang="en-GB"/>
          </a:p>
        </p:txBody>
      </p:sp>
    </p:spTree>
    <p:extLst>
      <p:ext uri="{BB962C8B-B14F-4D97-AF65-F5344CB8AC3E}">
        <p14:creationId xmlns:p14="http://schemas.microsoft.com/office/powerpoint/2010/main" val="1761739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F6B3B4-0659-4313-9246-945DF7420471}" type="datetimeFigureOut">
              <a:rPr lang="en-GB" smtClean="0"/>
              <a:t>14/04/2020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F43A84-0BA6-4258-9345-57159A4E3C36}" type="slidenum">
              <a:rPr lang="en-GB" smtClean="0"/>
              <a:t>‹#›</a:t>
            </a:fld>
            <a:endParaRPr lang="en-GB"/>
          </a:p>
        </p:txBody>
      </p:sp>
    </p:spTree>
    <p:extLst>
      <p:ext uri="{BB962C8B-B14F-4D97-AF65-F5344CB8AC3E}">
        <p14:creationId xmlns:p14="http://schemas.microsoft.com/office/powerpoint/2010/main" val="2765593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F6B3B4-0659-4313-9246-945DF7420471}" type="datetimeFigureOut">
              <a:rPr lang="en-GB" smtClean="0"/>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F43A84-0BA6-4258-9345-57159A4E3C36}" type="slidenum">
              <a:rPr lang="en-GB" smtClean="0"/>
              <a:t>‹#›</a:t>
            </a:fld>
            <a:endParaRPr lang="en-GB"/>
          </a:p>
        </p:txBody>
      </p:sp>
    </p:spTree>
    <p:extLst>
      <p:ext uri="{BB962C8B-B14F-4D97-AF65-F5344CB8AC3E}">
        <p14:creationId xmlns:p14="http://schemas.microsoft.com/office/powerpoint/2010/main" val="3286344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F6B3B4-0659-4313-9246-945DF7420471}" type="datetimeFigureOut">
              <a:rPr lang="en-GB" smtClean="0"/>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F43A84-0BA6-4258-9345-57159A4E3C36}" type="slidenum">
              <a:rPr lang="en-GB" smtClean="0"/>
              <a:t>‹#›</a:t>
            </a:fld>
            <a:endParaRPr lang="en-GB"/>
          </a:p>
        </p:txBody>
      </p:sp>
    </p:spTree>
    <p:extLst>
      <p:ext uri="{BB962C8B-B14F-4D97-AF65-F5344CB8AC3E}">
        <p14:creationId xmlns:p14="http://schemas.microsoft.com/office/powerpoint/2010/main" val="135199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6B3B4-0659-4313-9246-945DF7420471}" type="datetimeFigureOut">
              <a:rPr lang="en-GB" smtClean="0"/>
              <a:t>14/04/2020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43A84-0BA6-4258-9345-57159A4E3C36}" type="slidenum">
              <a:rPr lang="en-GB" smtClean="0"/>
              <a:t>‹#›</a:t>
            </a:fld>
            <a:endParaRPr lang="en-GB"/>
          </a:p>
        </p:txBody>
      </p:sp>
    </p:spTree>
    <p:extLst>
      <p:ext uri="{BB962C8B-B14F-4D97-AF65-F5344CB8AC3E}">
        <p14:creationId xmlns:p14="http://schemas.microsoft.com/office/powerpoint/2010/main" val="2312555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905000" y="228601"/>
            <a:ext cx="84582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Care during pregnancy:</a:t>
            </a:r>
            <a:endParaRPr lang="en-US" altLang="en-US"/>
          </a:p>
          <a:p>
            <a:r>
              <a:rPr lang="en-US" altLang="en-US"/>
              <a:t>	Gestation lasts for approximately 63 to 66 days after mating. </a:t>
            </a:r>
          </a:p>
          <a:p>
            <a:r>
              <a:rPr lang="en-US" altLang="en-US"/>
              <a:t>	The first sign of pregnancy will be some enlargement and reddening of the queen's nipples, especially if this is her first litter, at around three weeks after mating; this change is often referred to as ''pinking up''.</a:t>
            </a:r>
          </a:p>
          <a:p>
            <a:r>
              <a:rPr lang="en-US" altLang="en-US"/>
              <a:t>	A veterinarian will be able to feel the cat's abdomen at about 4 weeks after mating. At about 6 weeks there is distended abdomen.</a:t>
            </a:r>
          </a:p>
          <a:p>
            <a:r>
              <a:rPr lang="en-US" altLang="en-US"/>
              <a:t>	The pregnant cat should be treated normally until the last week of pregnancy, it can run and play as well as ever. In the last week the cat itself will begin to show a certain amount of caution about jumping and other activities.</a:t>
            </a:r>
          </a:p>
          <a:p>
            <a:pPr algn="l"/>
            <a:endParaRPr lang="en-US" altLang="en-US"/>
          </a:p>
        </p:txBody>
      </p:sp>
    </p:spTree>
    <p:extLst>
      <p:ext uri="{BB962C8B-B14F-4D97-AF65-F5344CB8AC3E}">
        <p14:creationId xmlns:p14="http://schemas.microsoft.com/office/powerpoint/2010/main" val="1226991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9938">
                                            <p:txEl>
                                              <p:pRg st="0" end="0"/>
                                            </p:txEl>
                                          </p:spTgt>
                                        </p:tgtEl>
                                        <p:attrNameLst>
                                          <p:attrName>style.visibility</p:attrName>
                                        </p:attrNameLst>
                                      </p:cBhvr>
                                      <p:to>
                                        <p:strVal val="visible"/>
                                      </p:to>
                                    </p:set>
                                    <p:anim to="" calcmode="lin" valueType="num">
                                      <p:cBhvr>
                                        <p:cTn id="7" dur="1" fill="hold"/>
                                        <p:tgtEl>
                                          <p:spTgt spid="39938">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39938">
                                            <p:txEl>
                                              <p:pRg st="1" end="1"/>
                                            </p:txEl>
                                          </p:spTgt>
                                        </p:tgtEl>
                                        <p:attrNameLst>
                                          <p:attrName>style.visibility</p:attrName>
                                        </p:attrNameLst>
                                      </p:cBhvr>
                                      <p:to>
                                        <p:strVal val="visible"/>
                                      </p:to>
                                    </p:set>
                                    <p:anim to="" calcmode="lin" valueType="num">
                                      <p:cBhvr>
                                        <p:cTn id="12" dur="1" fill="hold"/>
                                        <p:tgtEl>
                                          <p:spTgt spid="39938">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39938">
                                            <p:txEl>
                                              <p:pRg st="2" end="2"/>
                                            </p:txEl>
                                          </p:spTgt>
                                        </p:tgtEl>
                                        <p:attrNameLst>
                                          <p:attrName>style.visibility</p:attrName>
                                        </p:attrNameLst>
                                      </p:cBhvr>
                                      <p:to>
                                        <p:strVal val="visible"/>
                                      </p:to>
                                    </p:set>
                                    <p:anim to="" calcmode="lin" valueType="num">
                                      <p:cBhvr>
                                        <p:cTn id="17" dur="1" fill="hold"/>
                                        <p:tgtEl>
                                          <p:spTgt spid="39938">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39938">
                                            <p:txEl>
                                              <p:pRg st="3" end="3"/>
                                            </p:txEl>
                                          </p:spTgt>
                                        </p:tgtEl>
                                        <p:attrNameLst>
                                          <p:attrName>style.visibility</p:attrName>
                                        </p:attrNameLst>
                                      </p:cBhvr>
                                      <p:to>
                                        <p:strVal val="visible"/>
                                      </p:to>
                                    </p:set>
                                    <p:anim to="" calcmode="lin" valueType="num">
                                      <p:cBhvr>
                                        <p:cTn id="22" dur="1" fill="hold"/>
                                        <p:tgtEl>
                                          <p:spTgt spid="39938">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39938">
                                            <p:txEl>
                                              <p:pRg st="4" end="4"/>
                                            </p:txEl>
                                          </p:spTgt>
                                        </p:tgtEl>
                                        <p:attrNameLst>
                                          <p:attrName>style.visibility</p:attrName>
                                        </p:attrNameLst>
                                      </p:cBhvr>
                                      <p:to>
                                        <p:strVal val="visible"/>
                                      </p:to>
                                    </p:set>
                                    <p:anim to="" calcmode="lin" valueType="num">
                                      <p:cBhvr>
                                        <p:cTn id="27" dur="1" fill="hold"/>
                                        <p:tgtEl>
                                          <p:spTgt spid="39938">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828800" y="381000"/>
            <a:ext cx="8458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	The pregnant cat should be fed a good and well balanced diet. In the 5th week the cat's consumption of food will increase, a vitamin-mineral supplement also will help to ensure a healthy vigorous litter.</a:t>
            </a:r>
          </a:p>
          <a:p>
            <a:r>
              <a:rPr lang="en-US" altLang="en-US"/>
              <a:t>	In case of constipation white petroleum jelly can be smeared on the cat's nose to licked off, it will encourage bowl movement.</a:t>
            </a:r>
          </a:p>
          <a:p>
            <a:r>
              <a:rPr lang="en-US" altLang="en-US"/>
              <a:t>	During the last 2 weeks of pregnancy the cat  may often appear restless, looking for a place to bear her young. At this time the kittening box must be available.</a:t>
            </a:r>
          </a:p>
          <a:p>
            <a:pPr algn="l"/>
            <a:endParaRPr lang="en-US" altLang="en-US"/>
          </a:p>
        </p:txBody>
      </p:sp>
    </p:spTree>
    <p:extLst>
      <p:ext uri="{BB962C8B-B14F-4D97-AF65-F5344CB8AC3E}">
        <p14:creationId xmlns:p14="http://schemas.microsoft.com/office/powerpoint/2010/main" val="4591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 calcmode="lin" valueType="num">
                                      <p:cBhvr>
                                        <p:cTn id="7" dur="500" fill="hold"/>
                                        <p:tgtEl>
                                          <p:spTgt spid="40962">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40962">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40962">
                                            <p:txEl>
                                              <p:pRg st="1" end="1"/>
                                            </p:txEl>
                                          </p:spTgt>
                                        </p:tgtEl>
                                        <p:attrNameLst>
                                          <p:attrName>style.visibility</p:attrName>
                                        </p:attrNameLst>
                                      </p:cBhvr>
                                      <p:to>
                                        <p:strVal val="visible"/>
                                      </p:to>
                                    </p:set>
                                    <p:anim calcmode="lin" valueType="num">
                                      <p:cBhvr>
                                        <p:cTn id="13" dur="500" fill="hold"/>
                                        <p:tgtEl>
                                          <p:spTgt spid="40962">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40962">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40962">
                                            <p:txEl>
                                              <p:pRg st="2" end="2"/>
                                            </p:txEl>
                                          </p:spTgt>
                                        </p:tgtEl>
                                        <p:attrNameLst>
                                          <p:attrName>style.visibility</p:attrName>
                                        </p:attrNameLst>
                                      </p:cBhvr>
                                      <p:to>
                                        <p:strVal val="visible"/>
                                      </p:to>
                                    </p:set>
                                    <p:anim calcmode="lin" valueType="num">
                                      <p:cBhvr>
                                        <p:cTn id="19" dur="500" fill="hold"/>
                                        <p:tgtEl>
                                          <p:spTgt spid="40962">
                                            <p:txEl>
                                              <p:pRg st="2" end="2"/>
                                            </p:txEl>
                                          </p:spTgt>
                                        </p:tgtEl>
                                        <p:attrNameLst>
                                          <p:attrName>ppt_w</p:attrName>
                                        </p:attrNameLst>
                                      </p:cBhvr>
                                      <p:tavLst>
                                        <p:tav tm="0">
                                          <p:val>
                                            <p:strVal val="2/3*#ppt_w"/>
                                          </p:val>
                                        </p:tav>
                                        <p:tav tm="100000">
                                          <p:val>
                                            <p:strVal val="#ppt_w"/>
                                          </p:val>
                                        </p:tav>
                                      </p:tavLst>
                                    </p:anim>
                                    <p:anim calcmode="lin" valueType="num">
                                      <p:cBhvr>
                                        <p:cTn id="20" dur="500" fill="hold"/>
                                        <p:tgtEl>
                                          <p:spTgt spid="40962">
                                            <p:txEl>
                                              <p:pRg st="2" end="2"/>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hussen5hassan@outlook.com</dc:creator>
  <cp:lastModifiedBy>Hosam Attia</cp:lastModifiedBy>
  <cp:revision>1</cp:revision>
  <dcterms:created xsi:type="dcterms:W3CDTF">2020-04-06T15:42:16Z</dcterms:created>
  <dcterms:modified xsi:type="dcterms:W3CDTF">2020-04-14T21:06:44Z</dcterms:modified>
</cp:coreProperties>
</file>