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4"/>
  </p:notesMasterIdLst>
  <p:sldIdLst>
    <p:sldId id="272" r:id="rId3"/>
    <p:sldId id="273" r:id="rId4"/>
    <p:sldId id="263" r:id="rId5"/>
    <p:sldId id="276" r:id="rId6"/>
    <p:sldId id="264" r:id="rId7"/>
    <p:sldId id="265" r:id="rId8"/>
    <p:sldId id="269" r:id="rId9"/>
    <p:sldId id="275" r:id="rId10"/>
    <p:sldId id="274" r:id="rId11"/>
    <p:sldId id="266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08100-AD64-4E20-A5B7-D9E9BF6CCCE7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13715-5E73-414B-9D52-3A7F04410C5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48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AU" dirty="0"/>
              <a:t>It is important that we understand the design and normal structure of fish gills,</a:t>
            </a:r>
            <a:r>
              <a:rPr lang="en-AU" baseline="0" dirty="0"/>
              <a:t> so lets quickly review the anatomical features of this specialised organ.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baseline="0" dirty="0"/>
              <a:t>‘</a:t>
            </a:r>
            <a:r>
              <a:rPr lang="en-AU" baseline="0" dirty="0" err="1"/>
              <a:t>Branchia</a:t>
            </a:r>
            <a:r>
              <a:rPr lang="en-AU" baseline="0" dirty="0"/>
              <a:t>’ in Greek means gills and in bony fish (teleosts) = the gills lie in a </a:t>
            </a:r>
            <a:r>
              <a:rPr lang="en-AU" baseline="0" dirty="0" err="1"/>
              <a:t>branchial</a:t>
            </a:r>
            <a:r>
              <a:rPr lang="en-AU" baseline="0" dirty="0"/>
              <a:t> cavity covered by the bony operculum (gill cover).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baseline="0" dirty="0"/>
              <a:t>There are usually two sets of four </a:t>
            </a:r>
            <a:r>
              <a:rPr lang="en-AU" baseline="0" dirty="0" err="1"/>
              <a:t>holobranchs</a:t>
            </a:r>
            <a:r>
              <a:rPr lang="en-AU" baseline="0" dirty="0"/>
              <a:t> in teleosts = one set on the left and one on the right.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baseline="0" dirty="0"/>
              <a:t>Each </a:t>
            </a:r>
            <a:r>
              <a:rPr lang="en-AU" baseline="0" dirty="0" err="1"/>
              <a:t>holobranch</a:t>
            </a:r>
            <a:r>
              <a:rPr lang="en-AU" baseline="0" dirty="0"/>
              <a:t> consists of two </a:t>
            </a:r>
            <a:r>
              <a:rPr lang="en-AU" baseline="0" dirty="0" err="1"/>
              <a:t>hemibranchs</a:t>
            </a:r>
            <a:r>
              <a:rPr lang="en-AU" baseline="0" dirty="0"/>
              <a:t> (half gills) = and these are divided into anterior (front </a:t>
            </a:r>
            <a:r>
              <a:rPr lang="en-AU" baseline="0" dirty="0" err="1"/>
              <a:t>hemibranch</a:t>
            </a:r>
            <a:r>
              <a:rPr lang="en-AU" baseline="0" dirty="0"/>
              <a:t>) and posterior (back </a:t>
            </a:r>
            <a:r>
              <a:rPr lang="en-AU" baseline="0" dirty="0" err="1"/>
              <a:t>hemibranch</a:t>
            </a:r>
            <a:r>
              <a:rPr lang="en-AU" baseline="0" dirty="0"/>
              <a:t>).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baseline="0" dirty="0" err="1"/>
              <a:t>Hemibranchs</a:t>
            </a:r>
            <a:r>
              <a:rPr lang="en-AU" baseline="0" dirty="0"/>
              <a:t> consist of a row of long filaments known as primary lamellae with numerous semi-lunar folds known as secondary lamellae = I WILL SHOW YOU A DIAGRAM OF THIS SHORTLY.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AU" baseline="0" dirty="0"/>
              <a:t>Lamellae are also know as gill filaments = and these are connective tissue scaffold of epithelial cells that frame a vascular network supplying blood for gas and ion exchange. </a:t>
            </a:r>
          </a:p>
          <a:p>
            <a:pPr marL="171450" indent="-171450">
              <a:buFont typeface="Arial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88FC1-2E89-4A7D-86D7-E2E7E322BA12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54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88FC1-2E89-4A7D-86D7-E2E7E322BA1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39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is a close up</a:t>
            </a:r>
            <a:r>
              <a:rPr lang="en-AU" baseline="0" dirty="0"/>
              <a:t> diagram of the gill lamellae; you can see the long primary lamellae here and the secondary lamellae branching off.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88FC1-2E89-4A7D-86D7-E2E7E322BA1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4493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dirty="0"/>
              <a:t>At closer magnification</a:t>
            </a:r>
            <a:r>
              <a:rPr lang="en-AU" b="0" baseline="0" dirty="0"/>
              <a:t> again, you can identify clearer the secondary lamellae.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b="0" baseline="0" dirty="0"/>
              <a:t>Notice how the filament is approximately one cell thick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b="0" baseline="0" dirty="0"/>
              <a:t>And that the filaments are not touching each other</a:t>
            </a:r>
            <a:endParaRPr lang="en-AU" b="0" dirty="0"/>
          </a:p>
          <a:p>
            <a:endParaRPr lang="en-AU" b="1" dirty="0"/>
          </a:p>
          <a:p>
            <a:r>
              <a:rPr lang="en-AU" b="1" dirty="0"/>
              <a:t>1 = Primary lamellae </a:t>
            </a:r>
            <a:r>
              <a:rPr lang="en-AU" b="0" dirty="0"/>
              <a:t>= central cartilaginous support, afferent and</a:t>
            </a:r>
            <a:r>
              <a:rPr lang="en-AU" b="0" baseline="0" dirty="0"/>
              <a:t> efferent arterioles and epithelial covering.</a:t>
            </a:r>
            <a:endParaRPr lang="en-AU" b="0" dirty="0"/>
          </a:p>
          <a:p>
            <a:r>
              <a:rPr lang="en-AU" b="1" dirty="0"/>
              <a:t>2 = Secondary lamellae </a:t>
            </a:r>
            <a:r>
              <a:rPr lang="en-AU" b="0" dirty="0"/>
              <a:t>= thin epithelial covering where gas exchange occurs.</a:t>
            </a:r>
            <a:r>
              <a:rPr lang="en-AU" b="0" baseline="0" dirty="0"/>
              <a:t> </a:t>
            </a:r>
            <a:endParaRPr lang="en-AU" b="0" dirty="0"/>
          </a:p>
          <a:p>
            <a:r>
              <a:rPr lang="en-AU" b="1" dirty="0"/>
              <a:t>3 = Epithelial cells = </a:t>
            </a:r>
          </a:p>
          <a:p>
            <a:r>
              <a:rPr lang="en-AU" b="1" dirty="0"/>
              <a:t>4 = Mucous cells</a:t>
            </a:r>
          </a:p>
          <a:p>
            <a:r>
              <a:rPr lang="en-AU" b="1" dirty="0"/>
              <a:t>5</a:t>
            </a:r>
            <a:r>
              <a:rPr lang="en-AU" b="1" baseline="0" dirty="0"/>
              <a:t> = Pillar cells </a:t>
            </a:r>
            <a:r>
              <a:rPr lang="en-AU" b="0" baseline="0" dirty="0"/>
              <a:t>= contractile cells that control lacuna </a:t>
            </a:r>
            <a:r>
              <a:rPr lang="en-AU" b="0" baseline="0" dirty="0" err="1"/>
              <a:t>diametre</a:t>
            </a:r>
            <a:r>
              <a:rPr lang="en-AU" b="0" baseline="0" dirty="0"/>
              <a:t> thus regulate blood flow.</a:t>
            </a:r>
          </a:p>
          <a:p>
            <a:r>
              <a:rPr lang="en-AU" b="1" baseline="0" dirty="0"/>
              <a:t>6 = Lacuna </a:t>
            </a:r>
            <a:r>
              <a:rPr lang="en-AU" b="0" baseline="0" dirty="0"/>
              <a:t>= spaces between pillar cells that connect afferent and efferent arterioles.</a:t>
            </a:r>
          </a:p>
          <a:p>
            <a:r>
              <a:rPr lang="en-AU" b="1" baseline="0" dirty="0"/>
              <a:t>7 = Erythrocyte within capillary lumen </a:t>
            </a:r>
            <a:r>
              <a:rPr lang="en-AU" b="0" baseline="0" dirty="0"/>
              <a:t>= fish red blood cells are nucleated</a:t>
            </a:r>
          </a:p>
          <a:p>
            <a:r>
              <a:rPr lang="en-AU" b="1" baseline="0" dirty="0"/>
              <a:t>8 = Undifferentiated basal cell</a:t>
            </a:r>
          </a:p>
          <a:p>
            <a:r>
              <a:rPr lang="en-AU" b="1" baseline="0" dirty="0"/>
              <a:t>9 = Central venous sinus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88FC1-2E89-4A7D-86D7-E2E7E322BA12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044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Gills have numerous functions; and as a consequence they are susceptible to a range</a:t>
            </a:r>
            <a:r>
              <a:rPr lang="en-AU" baseline="0" dirty="0"/>
              <a:t> of environmental pollutants!</a:t>
            </a:r>
            <a:endParaRPr lang="en-AU" dirty="0"/>
          </a:p>
          <a:p>
            <a:pPr marL="171450" indent="-171450">
              <a:buFont typeface="Arial" pitchFamily="34" charset="0"/>
              <a:buChar char="•"/>
            </a:pPr>
            <a:r>
              <a:rPr lang="en-AU" dirty="0"/>
              <a:t>The main function is for gaseous exchange</a:t>
            </a:r>
            <a:r>
              <a:rPr lang="en-AU" baseline="0" dirty="0"/>
              <a:t> via the secondary lamellae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baseline="0" dirty="0"/>
              <a:t>The secondary lamellae are important structures and consist of an envelope of epithelial cells (cells lining the surface)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baseline="0" dirty="0"/>
              <a:t>Usually one cell layer thick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baseline="0" dirty="0"/>
              <a:t>And are supported by specialised cells such as pillar and chloride cells.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AU" baseline="0" dirty="0"/>
              <a:t>WE WILL HAVE A LOOK AT SOME HISTOLOGY OF THE SECONDARY LAMELLAE IN A MINUTE.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88FC1-2E89-4A7D-86D7-E2E7E322BA12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85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88FC1-2E89-4A7D-86D7-E2E7E322BA12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367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0DBBEB-29B2-4F77-97D2-C5D0B9E0D6ED}" type="datetimeFigureOut">
              <a:rPr lang="en-AU" smtClean="0"/>
              <a:pPr/>
              <a:t>14/04/2020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7174632-29DF-47A5-9AE9-45EB0B16C907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-resources.com/drawing-fish-gill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3" y="2780928"/>
            <a:ext cx="7955160" cy="23042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544" y="40466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8000" b="1" dirty="0">
                <a:solidFill>
                  <a:srgbClr val="FF0000"/>
                </a:solidFill>
              </a:rPr>
              <a:t>GILLS Histology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564904"/>
            <a:ext cx="8496944" cy="42349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62800" cy="990600"/>
          </a:xfrm>
        </p:spPr>
        <p:txBody>
          <a:bodyPr>
            <a:normAutofit/>
          </a:bodyPr>
          <a:lstStyle/>
          <a:p>
            <a:pPr algn="ctr"/>
            <a:r>
              <a:rPr lang="en-AU" sz="4400" b="1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Normal Teleost gill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424936" cy="504056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AU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Gill functions: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Gaseous exchange = </a:t>
            </a:r>
            <a:r>
              <a:rPr lang="en-A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AU" sz="180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A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via 2</a:t>
            </a:r>
            <a:r>
              <a:rPr lang="en-AU" sz="1800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A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lamellae.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Acid-base balance = </a:t>
            </a:r>
            <a:r>
              <a:rPr lang="en-AU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equilibrium between acidity/alkalinity.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Osmoregulation = </a:t>
            </a:r>
            <a:r>
              <a:rPr lang="en-AU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adjustment of internal osmotic pressure in relation to surrounding medium.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Excretion of nitrogenous waste = </a:t>
            </a:r>
            <a:r>
              <a:rPr lang="en-AU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ammonia.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Gills sensitive to a range of environmental pollutants.</a:t>
            </a:r>
          </a:p>
          <a:p>
            <a:pPr marL="0" indent="0"/>
            <a:r>
              <a:rPr lang="en-A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Gaseous exchange = </a:t>
            </a:r>
            <a:r>
              <a:rPr lang="en-AU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secondary lamellae: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Consist of an envelope of epithelial cells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Usually one layer thick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Supported/separated by specialised cells: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AU" sz="43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Pillar cells </a:t>
            </a:r>
            <a:r>
              <a:rPr lang="en-AU" sz="43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AU" sz="39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regulate blood flow.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AU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Chloride  cells </a:t>
            </a:r>
            <a:r>
              <a:rPr lang="en-AU" sz="30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AU" sz="26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maintain internal ionic homeostasis.</a:t>
            </a:r>
          </a:p>
          <a:p>
            <a:endParaRPr lang="en-A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8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32848" cy="990600"/>
          </a:xfrm>
        </p:spPr>
        <p:txBody>
          <a:bodyPr/>
          <a:lstStyle/>
          <a:p>
            <a:pPr algn="ctr"/>
            <a:r>
              <a:rPr lang="en-AU" sz="3600" i="0" dirty="0">
                <a:latin typeface="Calibri" pitchFamily="34" charset="0"/>
                <a:cs typeface="Calibri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344816" cy="4876800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Deeds, J.R., </a:t>
            </a:r>
            <a:r>
              <a:rPr lang="en-AU" sz="1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Reimschuessel</a:t>
            </a: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R. and Place, A.R. (2006). </a:t>
            </a:r>
            <a:r>
              <a:rPr lang="en-AU" sz="1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Histopathological</a:t>
            </a: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Effects in Fish Exposed to the Toxins from </a:t>
            </a:r>
            <a:r>
              <a:rPr lang="en-AU" sz="1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Karlodinium</a:t>
            </a: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AU" sz="1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micrum</a:t>
            </a: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Journal of Aquatic Animal Health. 18(2), 136-148. </a:t>
            </a:r>
          </a:p>
          <a:p>
            <a:pPr marL="0" indent="0" algn="just"/>
            <a:endParaRPr lang="en-AU" sz="1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Evans, D.H., </a:t>
            </a:r>
            <a:r>
              <a:rPr lang="en-AU" sz="1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Piermarini</a:t>
            </a: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P.M. and </a:t>
            </a:r>
            <a:r>
              <a:rPr lang="en-AU" sz="1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Choe</a:t>
            </a: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K.P. (2005). The Multifunctional Fish Gill: Dominant Site of Gas Exchange, Osmoregulation, Acid-Base Regulation, and Excretion of Nitrogenous Waste. Physiological Review</a:t>
            </a:r>
            <a:r>
              <a:rPr lang="en-AU" sz="1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85, 97–177.</a:t>
            </a:r>
          </a:p>
          <a:p>
            <a:pPr marL="0" indent="0" algn="just"/>
            <a:endParaRPr lang="en-AU" sz="1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AU" sz="1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Hallegraeff</a:t>
            </a: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G., Mooney, B. and Evans, K. (2010). What triggers Fish-Killing </a:t>
            </a:r>
            <a:r>
              <a:rPr lang="en-AU" sz="1400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Karlodinium</a:t>
            </a:r>
            <a:r>
              <a:rPr lang="en-AU" sz="1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AU" sz="1400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veneficum</a:t>
            </a:r>
            <a:r>
              <a:rPr lang="en-AU" sz="1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AU" sz="1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Dinoflagellate</a:t>
            </a: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Blooms in the Swan Canning River System?. Swan Canning Research and Innovation Program.</a:t>
            </a:r>
          </a:p>
          <a:p>
            <a:pPr marL="0" indent="0" algn="just"/>
            <a:endParaRPr lang="en-AU" sz="1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H.W. Ferguson. (2006). Systemic pathology of fish. A Text and Atlas of Normal Tissues in Teleosts and their Responses in Disease. </a:t>
            </a:r>
            <a:r>
              <a:rPr lang="en-AU" sz="1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Scotian</a:t>
            </a: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Press, London. </a:t>
            </a:r>
          </a:p>
          <a:p>
            <a:pPr marL="0" indent="0" algn="just"/>
            <a:endParaRPr lang="en-AU" sz="1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AU" sz="1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McGavin</a:t>
            </a: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M.D. and Zachary, J.F. (2007). Pathological basis of Veterinary Disease. 4</a:t>
            </a:r>
            <a:r>
              <a:rPr lang="en-AU" sz="1400" baseline="30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Ed. Mosby Elsevier, </a:t>
            </a:r>
            <a:r>
              <a:rPr lang="en-AU" sz="1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Miissouri</a:t>
            </a: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0" algn="just"/>
            <a:endParaRPr lang="en-AU" sz="1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Roberts. R.J. (1989). Fish Pathology. 2</a:t>
            </a:r>
            <a:r>
              <a:rPr lang="en-AU" sz="1400" baseline="30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nd</a:t>
            </a: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Ed. W.B. Saunders, London.</a:t>
            </a:r>
          </a:p>
          <a:p>
            <a:pPr marL="0" indent="0" algn="just"/>
            <a:endParaRPr lang="en-AU" sz="1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University of Maryland College Park Campus, Aquatic Pathobiology Centre, Virginia-Maryland Regional College of Veterinary Medicine, Atlas of Flathead Minnow Normal Histology. </a:t>
            </a:r>
            <a:r>
              <a:rPr lang="en-AU" sz="1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Retreived</a:t>
            </a:r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from the World Wide Web August 2012: </a:t>
            </a:r>
          </a:p>
          <a:p>
            <a:pPr marL="0" indent="0" algn="just"/>
            <a:r>
              <a:rPr lang="en-AU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http://aquaticpath.umd.edu/fhm/resp.html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AU" sz="1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7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9001000" cy="6750750"/>
          </a:xfrm>
        </p:spPr>
      </p:pic>
    </p:spTree>
    <p:extLst>
      <p:ext uri="{BB962C8B-B14F-4D97-AF65-F5344CB8AC3E}">
        <p14:creationId xmlns:p14="http://schemas.microsoft.com/office/powerpoint/2010/main" val="189010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8160"/>
            <a:ext cx="7162800" cy="990600"/>
          </a:xfrm>
        </p:spPr>
        <p:txBody>
          <a:bodyPr/>
          <a:lstStyle/>
          <a:p>
            <a:pPr algn="ctr"/>
            <a:r>
              <a:rPr lang="en-AU" sz="3600" b="1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Normal Teleost gill form (anatomy)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208912" cy="523684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AU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‘</a:t>
            </a:r>
            <a:r>
              <a:rPr lang="en-AU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Branchia</a:t>
            </a:r>
            <a:r>
              <a:rPr lang="en-AU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’ in </a:t>
            </a:r>
            <a:r>
              <a:rPr lang="en-AU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greek</a:t>
            </a:r>
            <a:r>
              <a:rPr lang="en-AU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= ‘gills’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 bony fish (Teleosts):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A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Gills lie in a </a:t>
            </a:r>
            <a:r>
              <a:rPr lang="en-AU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branchial</a:t>
            </a:r>
            <a:r>
              <a:rPr lang="en-A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cavity covered by the operculum: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A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Usually two sets of four </a:t>
            </a:r>
            <a:r>
              <a:rPr lang="en-AU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holobranchs</a:t>
            </a:r>
            <a:endParaRPr lang="en-A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457200">
              <a:buFont typeface="Arial" pitchFamily="34" charset="0"/>
              <a:buChar char="•"/>
            </a:pPr>
            <a:r>
              <a:rPr lang="en-A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Each </a:t>
            </a:r>
            <a:r>
              <a:rPr lang="en-AU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holobranch</a:t>
            </a:r>
            <a:r>
              <a:rPr lang="en-A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consists of two </a:t>
            </a:r>
            <a:r>
              <a:rPr lang="en-AU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hemibranchs</a:t>
            </a:r>
            <a:r>
              <a:rPr lang="en-A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AU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(‘half gill’): </a:t>
            </a:r>
          </a:p>
          <a:p>
            <a:pPr marL="1714500" lvl="3" indent="-457200">
              <a:buFont typeface="Arial" pitchFamily="34" charset="0"/>
              <a:buChar char="•"/>
            </a:pPr>
            <a:r>
              <a:rPr lang="en-A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Anterior and posterior 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AU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Hemibranchs</a:t>
            </a:r>
            <a:r>
              <a:rPr lang="en-A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consist of a row of long filaments (primary lamellae) with semilunar folds (secondary lamellae).</a:t>
            </a:r>
            <a:endParaRPr lang="en-A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AU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Lamellae or filaments: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A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Connective tissue scaffold (epithelial cells) framing a vascular network providing blood flow primarily used for gas and ion exchange.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A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Primary and secondary.</a:t>
            </a:r>
          </a:p>
          <a:p>
            <a:pPr marL="457200" indent="-457200">
              <a:buFont typeface="Arial" pitchFamily="34" charset="0"/>
              <a:buChar char="•"/>
            </a:pPr>
            <a:endParaRPr lang="en-A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2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3240360" cy="6250706"/>
          </a:xfrm>
        </p:spPr>
        <p:txBody>
          <a:bodyPr>
            <a:noAutofit/>
          </a:bodyPr>
          <a:lstStyle/>
          <a:p>
            <a:r>
              <a:rPr lang="en-US" sz="2600" b="1" dirty="0"/>
              <a:t>1. gill </a:t>
            </a:r>
            <a:r>
              <a:rPr lang="en-US" sz="2600" b="1" dirty="0" err="1"/>
              <a:t>raker</a:t>
            </a:r>
            <a:r>
              <a:rPr lang="en-US" sz="2600" b="1" dirty="0"/>
              <a:t>;</a:t>
            </a:r>
            <a:br>
              <a:rPr lang="en-US" sz="2600" b="1" dirty="0"/>
            </a:br>
            <a:r>
              <a:rPr lang="en-US" sz="2600" b="1" dirty="0"/>
              <a:t>2. mucosal epithelium; 3. basement membrane; 4. </a:t>
            </a:r>
            <a:r>
              <a:rPr lang="en-US" sz="2600" b="1" dirty="0" err="1"/>
              <a:t>submucosa</a:t>
            </a:r>
            <a:r>
              <a:rPr lang="en-US" sz="2600" b="1" dirty="0"/>
              <a:t>; </a:t>
            </a:r>
            <a:br>
              <a:rPr lang="en-US" sz="2600" b="1" dirty="0"/>
            </a:br>
            <a:r>
              <a:rPr lang="en-US" sz="2600" b="1" dirty="0"/>
              <a:t>5. bone;</a:t>
            </a:r>
            <a:br>
              <a:rPr lang="en-US" sz="2600" b="1" dirty="0"/>
            </a:br>
            <a:r>
              <a:rPr lang="en-US" sz="2600" b="1" dirty="0"/>
              <a:t>6. adipose tissue;</a:t>
            </a:r>
            <a:br>
              <a:rPr lang="en-US" sz="2600" b="1" dirty="0"/>
            </a:br>
            <a:r>
              <a:rPr lang="en-US" sz="2600" b="1" dirty="0"/>
              <a:t> 7. efferent </a:t>
            </a:r>
            <a:r>
              <a:rPr lang="en-US" sz="2600" b="1" dirty="0" err="1"/>
              <a:t>branchial</a:t>
            </a:r>
            <a:r>
              <a:rPr lang="en-US" sz="2600" b="1" dirty="0"/>
              <a:t> arterioles; </a:t>
            </a:r>
            <a:br>
              <a:rPr lang="en-US" sz="2600" b="1" dirty="0"/>
            </a:br>
            <a:r>
              <a:rPr lang="en-US" sz="2600" b="1" dirty="0"/>
              <a:t>8. afferent </a:t>
            </a:r>
            <a:r>
              <a:rPr lang="en-US" sz="2600" b="1" dirty="0" err="1"/>
              <a:t>branchial</a:t>
            </a:r>
            <a:r>
              <a:rPr lang="en-US" sz="2600" b="1" dirty="0"/>
              <a:t> artery;</a:t>
            </a:r>
            <a:br>
              <a:rPr lang="en-US" sz="2600" b="1" dirty="0"/>
            </a:br>
            <a:r>
              <a:rPr lang="en-US" sz="2600" b="1" dirty="0"/>
              <a:t>9. primary lamellae; 10. secondary lamellae.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5486400" cy="6048672"/>
          </a:xfrm>
        </p:spPr>
      </p:pic>
    </p:spTree>
    <p:extLst>
      <p:ext uri="{BB962C8B-B14F-4D97-AF65-F5344CB8AC3E}">
        <p14:creationId xmlns:p14="http://schemas.microsoft.com/office/powerpoint/2010/main" val="145793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9877"/>
            <a:ext cx="8626086" cy="578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5616" y="206152"/>
            <a:ext cx="7162800" cy="803725"/>
          </a:xfrm>
        </p:spPr>
        <p:txBody>
          <a:bodyPr/>
          <a:lstStyle/>
          <a:p>
            <a:pPr algn="ctr"/>
            <a:r>
              <a:rPr lang="en-AU" sz="3600" b="1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Teleost gill 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1728" y="1578995"/>
            <a:ext cx="396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>
                <a:latin typeface="Calibri" pitchFamily="34" charset="0"/>
                <a:cs typeface="Calibri" pitchFamily="34" charset="0"/>
              </a:rPr>
              <a:t>Holobranch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15824" y="2040660"/>
            <a:ext cx="1116124" cy="7975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151928" y="3198295"/>
            <a:ext cx="432048" cy="8640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1259632" y="4490355"/>
            <a:ext cx="302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>
                <a:latin typeface="Calibri" pitchFamily="34" charset="0"/>
                <a:cs typeface="Calibri" pitchFamily="34" charset="0"/>
              </a:rPr>
              <a:t>Hemibranch</a:t>
            </a:r>
            <a:r>
              <a:rPr lang="en-AU" dirty="0">
                <a:latin typeface="Calibri" pitchFamily="34" charset="0"/>
                <a:cs typeface="Calibri" pitchFamily="34" charset="0"/>
              </a:rPr>
              <a:t> (anterior)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49849" y="3855097"/>
            <a:ext cx="648072" cy="6674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31305" y="2183153"/>
            <a:ext cx="194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Calibri" pitchFamily="34" charset="0"/>
                <a:cs typeface="Calibri" pitchFamily="34" charset="0"/>
              </a:rPr>
              <a:t>Gill filaments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437446" y="2644818"/>
            <a:ext cx="467010" cy="15229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sh Gill Filament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24936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62800" cy="990600"/>
          </a:xfrm>
        </p:spPr>
        <p:txBody>
          <a:bodyPr/>
          <a:lstStyle/>
          <a:p>
            <a:pPr algn="ctr"/>
            <a:r>
              <a:rPr lang="en-AU" sz="3600" b="1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Gill lamellae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5775647"/>
            <a:ext cx="30285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Primary lamellae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63788" y="4221088"/>
            <a:ext cx="324036" cy="152013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339752" y="2903095"/>
            <a:ext cx="324036" cy="280589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5941" y="1527175"/>
            <a:ext cx="302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Secondary lamellae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37138" y="1931686"/>
            <a:ext cx="1297188" cy="7692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139952" y="1916832"/>
            <a:ext cx="2594373" cy="5760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48179" y="1945143"/>
            <a:ext cx="2086146" cy="191590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35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bannister\Desktop\gill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2565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68991" y="119744"/>
            <a:ext cx="353294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GILLS structure</a:t>
            </a:r>
          </a:p>
          <a:p>
            <a:pPr algn="ctr"/>
            <a:r>
              <a:rPr lang="en-US" sz="3200" dirty="0"/>
              <a:t>1. primary lamella; 2. secondary lamella; 3. epithelial cell;</a:t>
            </a:r>
            <a:br>
              <a:rPr lang="en-US" sz="3200" dirty="0"/>
            </a:br>
            <a:r>
              <a:rPr lang="en-US" sz="3200" dirty="0"/>
              <a:t>4. </a:t>
            </a:r>
            <a:r>
              <a:rPr lang="en-US" sz="3200" dirty="0">
                <a:solidFill>
                  <a:srgbClr val="FF0000"/>
                </a:solidFill>
              </a:rPr>
              <a:t>mucous cell</a:t>
            </a:r>
            <a:r>
              <a:rPr lang="en-US" sz="3200" dirty="0"/>
              <a:t>; 5. </a:t>
            </a:r>
            <a:r>
              <a:rPr lang="en-US" sz="3200" dirty="0">
                <a:solidFill>
                  <a:srgbClr val="FF0000"/>
                </a:solidFill>
              </a:rPr>
              <a:t>pillar cell</a:t>
            </a:r>
            <a:r>
              <a:rPr lang="en-US" sz="3200" dirty="0"/>
              <a:t>; 6. lacuna (capillary lumen); 7. erythrocyte</a:t>
            </a:r>
            <a:br>
              <a:rPr lang="en-US" sz="3200" dirty="0"/>
            </a:br>
            <a:r>
              <a:rPr lang="en-US" sz="3200" dirty="0"/>
              <a:t>within capillary lumen; 8. undifferentiated basal cell; 9. central venous sinus</a:t>
            </a:r>
            <a:endParaRPr lang="en-AU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2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486400" cy="666936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80112" y="404664"/>
            <a:ext cx="3466728" cy="5904656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1. primary lamella</a:t>
            </a:r>
            <a:br>
              <a:rPr lang="en-US" sz="3100" b="1" dirty="0"/>
            </a:br>
            <a:r>
              <a:rPr lang="en-US" sz="3100" b="1" dirty="0"/>
              <a:t>; 2. extracellular</a:t>
            </a:r>
            <a:br>
              <a:rPr lang="en-US" sz="3100" b="1" dirty="0"/>
            </a:br>
            <a:r>
              <a:rPr lang="en-US" sz="3100" b="1" dirty="0"/>
              <a:t>cartilaginous matrix; 3. chondrocytes; </a:t>
            </a:r>
            <a:br>
              <a:rPr lang="en-US" sz="3100" b="1" dirty="0"/>
            </a:br>
            <a:r>
              <a:rPr lang="en-US" sz="3100" b="1" dirty="0"/>
              <a:t>4. secondary lamella; 5. epithelial</a:t>
            </a:r>
            <a:br>
              <a:rPr lang="en-US" sz="3100" b="1" dirty="0"/>
            </a:br>
            <a:r>
              <a:rPr lang="en-US" sz="3100" b="1" dirty="0"/>
              <a:t>cell; </a:t>
            </a:r>
            <a:br>
              <a:rPr lang="en-US" sz="3100" b="1" dirty="0"/>
            </a:br>
            <a:r>
              <a:rPr lang="en-US" sz="3100" b="1" dirty="0"/>
              <a:t>6. mucous cell;</a:t>
            </a:r>
            <a:br>
              <a:rPr lang="en-US" sz="3100" b="1" dirty="0"/>
            </a:br>
            <a:r>
              <a:rPr lang="en-US" sz="3100" b="1" dirty="0"/>
              <a:t> 7. chloride cell; </a:t>
            </a:r>
            <a:br>
              <a:rPr lang="en-US" sz="3100" b="1" dirty="0"/>
            </a:br>
            <a:r>
              <a:rPr lang="en-US" sz="3100" b="1" dirty="0"/>
              <a:t>8. pillar cell; </a:t>
            </a:r>
            <a:br>
              <a:rPr lang="en-US" sz="3100" b="1" dirty="0"/>
            </a:br>
            <a:r>
              <a:rPr lang="en-US" sz="3100" b="1" dirty="0"/>
              <a:t>9. lacuna (capillary</a:t>
            </a:r>
            <a:br>
              <a:rPr lang="en-US" sz="3100" b="1" dirty="0"/>
            </a:br>
            <a:r>
              <a:rPr lang="en-US" sz="3100" b="1" dirty="0"/>
              <a:t>lumen); </a:t>
            </a:r>
            <a:br>
              <a:rPr lang="en-US" sz="3100" b="1" dirty="0"/>
            </a:br>
            <a:r>
              <a:rPr lang="en-US" sz="3100" b="1" dirty="0"/>
              <a:t>10. red blood cells within lacun</a:t>
            </a:r>
            <a:r>
              <a:rPr lang="en-US" dirty="0"/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25814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7258097"/>
          </a:xfrm>
        </p:spPr>
      </p:pic>
    </p:spTree>
    <p:extLst>
      <p:ext uri="{BB962C8B-B14F-4D97-AF65-F5344CB8AC3E}">
        <p14:creationId xmlns:p14="http://schemas.microsoft.com/office/powerpoint/2010/main" val="2307709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</TotalTime>
  <Words>913</Words>
  <Application>Microsoft Office PowerPoint</Application>
  <PresentationFormat>On-screen Show (4:3)</PresentationFormat>
  <Paragraphs>83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Perpetua</vt:lpstr>
      <vt:lpstr>Wingdings 2</vt:lpstr>
      <vt:lpstr>Equity</vt:lpstr>
      <vt:lpstr>1_Equity</vt:lpstr>
      <vt:lpstr>PowerPoint Presentation</vt:lpstr>
      <vt:lpstr>PowerPoint Presentation</vt:lpstr>
      <vt:lpstr>Normal Teleost gill form (anatomy)</vt:lpstr>
      <vt:lpstr>1. gill raker; 2. mucosal epithelium; 3. basement membrane; 4. submucosa;  5. bone; 6. adipose tissue;  7. efferent branchial arterioles;  8. afferent branchial artery; 9. primary lamellae; 10. secondary lamellae.</vt:lpstr>
      <vt:lpstr>Teleost gill structure</vt:lpstr>
      <vt:lpstr>Gill lamellae</vt:lpstr>
      <vt:lpstr>PowerPoint Presentation</vt:lpstr>
      <vt:lpstr>1. primary lamella ; 2. extracellular cartilaginous matrix; 3. chondrocytes;  4. secondary lamella; 5. epithelial cell;  6. mucous cell;  7. chloride cell;  8. pillar cell;  9. lacuna (capillary lumen);  10. red blood cells within lacuna.</vt:lpstr>
      <vt:lpstr>PowerPoint Presentation</vt:lpstr>
      <vt:lpstr>Normal Teleost gill function</vt:lpstr>
      <vt:lpstr>References</vt:lpstr>
    </vt:vector>
  </TitlesOfParts>
  <Company>Department of Fisheries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GILL FORM AND FUNCTION</dc:title>
  <dc:creator>Jo Bannister</dc:creator>
  <cp:lastModifiedBy>Hosam Attia</cp:lastModifiedBy>
  <cp:revision>15</cp:revision>
  <dcterms:created xsi:type="dcterms:W3CDTF">2012-12-11T01:05:05Z</dcterms:created>
  <dcterms:modified xsi:type="dcterms:W3CDTF">2020-04-14T20:59:32Z</dcterms:modified>
</cp:coreProperties>
</file>