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64"/>
  </p:notesMasterIdLst>
  <p:sldIdLst>
    <p:sldId id="256" r:id="rId2"/>
    <p:sldId id="261" r:id="rId3"/>
    <p:sldId id="262" r:id="rId4"/>
    <p:sldId id="405" r:id="rId5"/>
    <p:sldId id="264" r:id="rId6"/>
    <p:sldId id="407" r:id="rId7"/>
    <p:sldId id="409" r:id="rId8"/>
    <p:sldId id="412" r:id="rId9"/>
    <p:sldId id="410" r:id="rId10"/>
    <p:sldId id="414" r:id="rId11"/>
    <p:sldId id="411" r:id="rId12"/>
    <p:sldId id="354" r:id="rId13"/>
    <p:sldId id="365" r:id="rId14"/>
    <p:sldId id="366" r:id="rId15"/>
    <p:sldId id="367" r:id="rId16"/>
    <p:sldId id="368" r:id="rId17"/>
    <p:sldId id="369" r:id="rId18"/>
    <p:sldId id="370" r:id="rId19"/>
    <p:sldId id="371" r:id="rId20"/>
    <p:sldId id="374" r:id="rId21"/>
    <p:sldId id="351" r:id="rId22"/>
    <p:sldId id="415" r:id="rId23"/>
    <p:sldId id="352" r:id="rId24"/>
    <p:sldId id="416" r:id="rId25"/>
    <p:sldId id="400" r:id="rId26"/>
    <p:sldId id="353" r:id="rId27"/>
    <p:sldId id="350" r:id="rId28"/>
    <p:sldId id="355" r:id="rId29"/>
    <p:sldId id="404" r:id="rId30"/>
    <p:sldId id="375" r:id="rId31"/>
    <p:sldId id="417" r:id="rId32"/>
    <p:sldId id="376" r:id="rId33"/>
    <p:sldId id="377" r:id="rId34"/>
    <p:sldId id="362" r:id="rId35"/>
    <p:sldId id="363" r:id="rId36"/>
    <p:sldId id="378" r:id="rId37"/>
    <p:sldId id="379" r:id="rId38"/>
    <p:sldId id="364" r:id="rId39"/>
    <p:sldId id="418" r:id="rId40"/>
    <p:sldId id="419" r:id="rId41"/>
    <p:sldId id="384" r:id="rId42"/>
    <p:sldId id="420" r:id="rId43"/>
    <p:sldId id="385" r:id="rId44"/>
    <p:sldId id="386" r:id="rId45"/>
    <p:sldId id="387" r:id="rId46"/>
    <p:sldId id="388" r:id="rId47"/>
    <p:sldId id="390" r:id="rId48"/>
    <p:sldId id="423" r:id="rId49"/>
    <p:sldId id="424" r:id="rId50"/>
    <p:sldId id="391" r:id="rId51"/>
    <p:sldId id="392" r:id="rId52"/>
    <p:sldId id="393" r:id="rId53"/>
    <p:sldId id="394" r:id="rId54"/>
    <p:sldId id="395" r:id="rId55"/>
    <p:sldId id="396" r:id="rId56"/>
    <p:sldId id="397" r:id="rId57"/>
    <p:sldId id="398" r:id="rId58"/>
    <p:sldId id="426" r:id="rId59"/>
    <p:sldId id="427" r:id="rId60"/>
    <p:sldId id="401" r:id="rId61"/>
    <p:sldId id="402" r:id="rId62"/>
    <p:sldId id="403" r:id="rId6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النمط المتوس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100" d="100"/>
          <a:sy n="10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66B3636-75D6-40CC-B76F-4F8082013C03}" type="datetimeFigureOut">
              <a:rPr lang="ar-SA" smtClean="0"/>
              <a:pPr/>
              <a:t>22/03/1440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75ADDC2-D689-40C7-A14F-6B47BA3740DD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76623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ADDC2-D689-40C7-A14F-6B47BA3740DD}" type="slidenum">
              <a:rPr lang="ar-SA" smtClean="0"/>
              <a:pPr/>
              <a:t>51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62F82-47DF-4C4E-9947-7FB713F33ABC}" type="datetimeFigureOut">
              <a:rPr lang="ar-SA" smtClean="0"/>
              <a:pPr/>
              <a:t>22/03/1440</a:t>
            </a:fld>
            <a:endParaRPr lang="ar-SA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6F4FD-8006-41D1-BA42-FA5E4972452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62F82-47DF-4C4E-9947-7FB713F33ABC}" type="datetimeFigureOut">
              <a:rPr lang="ar-SA" smtClean="0"/>
              <a:pPr/>
              <a:t>22/03/1440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6F4FD-8006-41D1-BA42-FA5E4972452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62F82-47DF-4C4E-9947-7FB713F33ABC}" type="datetimeFigureOut">
              <a:rPr lang="ar-SA" smtClean="0"/>
              <a:pPr/>
              <a:t>22/03/1440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6F4FD-8006-41D1-BA42-FA5E4972452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62F82-47DF-4C4E-9947-7FB713F33ABC}" type="datetimeFigureOut">
              <a:rPr lang="ar-SA" smtClean="0"/>
              <a:pPr/>
              <a:t>22/03/1440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6F4FD-8006-41D1-BA42-FA5E4972452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62F82-47DF-4C4E-9947-7FB713F33ABC}" type="datetimeFigureOut">
              <a:rPr lang="ar-SA" smtClean="0"/>
              <a:pPr/>
              <a:t>22/03/1440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6F4FD-8006-41D1-BA42-FA5E4972452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62F82-47DF-4C4E-9947-7FB713F33ABC}" type="datetimeFigureOut">
              <a:rPr lang="ar-SA" smtClean="0"/>
              <a:pPr/>
              <a:t>22/03/1440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6F4FD-8006-41D1-BA42-FA5E4972452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62F82-47DF-4C4E-9947-7FB713F33ABC}" type="datetimeFigureOut">
              <a:rPr lang="ar-SA" smtClean="0"/>
              <a:pPr/>
              <a:t>22/03/1440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6F4FD-8006-41D1-BA42-FA5E4972452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62F82-47DF-4C4E-9947-7FB713F33ABC}" type="datetimeFigureOut">
              <a:rPr lang="ar-SA" smtClean="0"/>
              <a:pPr/>
              <a:t>22/03/1440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6F4FD-8006-41D1-BA42-FA5E4972452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62F82-47DF-4C4E-9947-7FB713F33ABC}" type="datetimeFigureOut">
              <a:rPr lang="ar-SA" smtClean="0"/>
              <a:pPr/>
              <a:t>22/03/1440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6F4FD-8006-41D1-BA42-FA5E4972452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62F82-47DF-4C4E-9947-7FB713F33ABC}" type="datetimeFigureOut">
              <a:rPr lang="ar-SA" smtClean="0"/>
              <a:pPr/>
              <a:t>22/03/1440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6F4FD-8006-41D1-BA42-FA5E4972452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ذو زاوية واحدة مخدوشة ودائرية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ثلث قائم الزاوية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62F82-47DF-4C4E-9947-7FB713F33ABC}" type="datetimeFigureOut">
              <a:rPr lang="ar-SA" smtClean="0"/>
              <a:pPr/>
              <a:t>22/03/1440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416F4FD-8006-41D1-BA42-FA5E49724529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10" name="شكل حر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شكل حر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عنصر نائب للعنوان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عنصر نائب للنص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4762F82-47DF-4C4E-9947-7FB713F33ABC}" type="datetimeFigureOut">
              <a:rPr lang="ar-SA" smtClean="0"/>
              <a:pPr/>
              <a:t>22/03/1440</a:t>
            </a:fld>
            <a:endParaRPr lang="ar-SA"/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416F4FD-8006-41D1-BA42-FA5E49724529}" type="slidenum">
              <a:rPr lang="ar-SA" smtClean="0"/>
              <a:pPr/>
              <a:t>‹#›</a:t>
            </a:fld>
            <a:endParaRPr lang="ar-SA"/>
          </a:p>
        </p:txBody>
      </p:sp>
      <p:grpSp>
        <p:nvGrpSpPr>
          <p:cNvPr id="2" name="مجموعة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شكل حر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شكل حر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en.wikipedia.org/w/index.php?title=File:Plasmid_(english).svg&amp;page=1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BACTERIAL GENETICS</a:t>
            </a:r>
            <a:endParaRPr lang="ar-SA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undefined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428736"/>
            <a:ext cx="6786610" cy="5143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1523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47763"/>
            <a:ext cx="8280919" cy="5377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596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Plasmids</a:t>
            </a:r>
            <a:r>
              <a:rPr lang="en-US" b="1" dirty="0" smtClean="0"/>
              <a:t> characterized by :</a:t>
            </a:r>
          </a:p>
          <a:p>
            <a:pPr algn="l">
              <a:buNone/>
            </a:pPr>
            <a:endParaRPr lang="en-US" b="1" dirty="0" smtClean="0"/>
          </a:p>
          <a:p>
            <a:pPr algn="l">
              <a:buNone/>
            </a:pPr>
            <a:endParaRPr lang="en-US" b="1" dirty="0" smtClean="0"/>
          </a:p>
          <a:p>
            <a:pPr algn="l">
              <a:buNone/>
            </a:pPr>
            <a:r>
              <a:rPr lang="en-US" b="1" dirty="0" smtClean="0"/>
              <a:t>Replicate independently </a:t>
            </a:r>
          </a:p>
          <a:p>
            <a:pPr algn="l">
              <a:buNone/>
            </a:pPr>
            <a:r>
              <a:rPr lang="en-US" b="1" dirty="0" smtClean="0"/>
              <a:t>                                     </a:t>
            </a:r>
          </a:p>
          <a:p>
            <a:pPr algn="l">
              <a:buNone/>
            </a:pPr>
            <a:r>
              <a:rPr lang="en-US" b="1" dirty="0" smtClean="0"/>
              <a:t>                                               carry </a:t>
            </a:r>
            <a:r>
              <a:rPr lang="en-US" b="1" dirty="0" err="1" smtClean="0"/>
              <a:t>supplementry</a:t>
            </a:r>
            <a:r>
              <a:rPr lang="en-US" b="1" dirty="0" smtClean="0"/>
              <a:t> genetic                                                      information coding for                                                   beneficial properties as</a:t>
            </a:r>
          </a:p>
          <a:p>
            <a:pPr algn="l">
              <a:buNone/>
            </a:pPr>
            <a:r>
              <a:rPr lang="en-US" b="1" dirty="0" smtClean="0"/>
              <a:t>                                                     antibiotic resistance  </a:t>
            </a:r>
            <a:endParaRPr lang="ar-SA" b="1" dirty="0"/>
          </a:p>
        </p:txBody>
      </p:sp>
      <p:cxnSp>
        <p:nvCxnSpPr>
          <p:cNvPr id="5" name="رابط كسهم مستقيم 4"/>
          <p:cNvCxnSpPr/>
          <p:nvPr/>
        </p:nvCxnSpPr>
        <p:spPr>
          <a:xfrm rot="10800000" flipV="1">
            <a:off x="2500298" y="2643182"/>
            <a:ext cx="1500198" cy="6429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/>
          <p:nvPr/>
        </p:nvCxnSpPr>
        <p:spPr>
          <a:xfrm>
            <a:off x="4000496" y="2643182"/>
            <a:ext cx="2928958" cy="14287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endParaRPr lang="ar-SA" b="1" dirty="0" smtClean="0"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Plasmid can transfer from cell to cell by :</a:t>
            </a:r>
          </a:p>
          <a:p>
            <a:pPr algn="l">
              <a:buFontTx/>
              <a:buChar char="-"/>
            </a:pPr>
            <a:r>
              <a:rPr lang="en-US" b="1" dirty="0" smtClean="0"/>
              <a:t>1 – Transduction</a:t>
            </a:r>
          </a:p>
          <a:p>
            <a:pPr algn="l">
              <a:buFontTx/>
              <a:buChar char="-"/>
            </a:pPr>
            <a:r>
              <a:rPr lang="en-US" b="1" dirty="0" smtClean="0"/>
              <a:t>2- transformation</a:t>
            </a:r>
          </a:p>
          <a:p>
            <a:pPr algn="l">
              <a:buFontTx/>
              <a:buChar char="-"/>
            </a:pPr>
            <a:r>
              <a:rPr lang="en-US" b="1" dirty="0" smtClean="0"/>
              <a:t>3- conjugation</a:t>
            </a:r>
          </a:p>
          <a:p>
            <a:pPr algn="l">
              <a:buFontTx/>
              <a:buChar char="-"/>
            </a:pPr>
            <a:endParaRPr lang="en-US" b="1" dirty="0" smtClean="0"/>
          </a:p>
          <a:p>
            <a:pPr algn="l">
              <a:buFontTx/>
              <a:buChar char="-"/>
            </a:pPr>
            <a:r>
              <a:rPr lang="en-US" b="1" dirty="0" smtClean="0"/>
              <a:t>Widely used for cloning DNA</a:t>
            </a:r>
          </a:p>
          <a:p>
            <a:pPr algn="l">
              <a:buNone/>
            </a:pP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67458"/>
          </a:xfrm>
        </p:spPr>
        <p:txBody>
          <a:bodyPr>
            <a:normAutofit fontScale="90000"/>
          </a:bodyPr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85860"/>
            <a:ext cx="7787208" cy="5038740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Medical importance :</a:t>
            </a:r>
          </a:p>
          <a:p>
            <a:pPr algn="l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en-US" b="1" dirty="0" smtClean="0"/>
              <a:t>1- drug resistance     </a:t>
            </a:r>
          </a:p>
          <a:p>
            <a:pPr algn="l">
              <a:buNone/>
            </a:pPr>
            <a:r>
              <a:rPr lang="en-US" b="1" dirty="0" smtClean="0"/>
              <a:t>                                R plasmid  (resistance to </a:t>
            </a:r>
            <a:r>
              <a:rPr lang="ar-EG" b="1" dirty="0" smtClean="0"/>
              <a:t>(</a:t>
            </a:r>
            <a:r>
              <a:rPr lang="en-US" b="1" dirty="0" smtClean="0"/>
              <a:t>antibiotics</a:t>
            </a:r>
          </a:p>
          <a:p>
            <a:pPr algn="l">
              <a:buNone/>
            </a:pPr>
            <a:r>
              <a:rPr lang="en-US" b="1" dirty="0" smtClean="0"/>
              <a:t>2- virulence        </a:t>
            </a:r>
          </a:p>
          <a:p>
            <a:pPr algn="l">
              <a:buNone/>
            </a:pPr>
            <a:r>
              <a:rPr lang="en-US" b="1" dirty="0" smtClean="0"/>
              <a:t>                                              Enterotoxin production</a:t>
            </a:r>
            <a:endParaRPr lang="en-US" b="1" dirty="0"/>
          </a:p>
          <a:p>
            <a:pPr algn="l">
              <a:buNone/>
            </a:pPr>
            <a:r>
              <a:rPr lang="en-US" b="1" dirty="0"/>
              <a:t>antimicrobial agents</a:t>
            </a:r>
            <a:r>
              <a:rPr lang="ar-EG" b="1" dirty="0" smtClean="0"/>
              <a:t> </a:t>
            </a:r>
            <a:r>
              <a:rPr lang="en-US" b="1" dirty="0" smtClean="0"/>
              <a:t>Production of</a:t>
            </a:r>
          </a:p>
          <a:p>
            <a:pPr algn="l">
              <a:buNone/>
            </a:pPr>
            <a:endParaRPr lang="en-US" b="1" dirty="0" smtClean="0"/>
          </a:p>
          <a:p>
            <a:pPr algn="l">
              <a:buNone/>
            </a:pPr>
            <a:r>
              <a:rPr lang="en-US" b="1" dirty="0" smtClean="0"/>
              <a:t>4- sex –factor    F plasmid ( fertility factor )</a:t>
            </a:r>
            <a:endParaRPr lang="ar-S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Plasmid classification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b="1" dirty="0" smtClean="0"/>
              <a:t>Because of vast range of plasmids,</a:t>
            </a:r>
          </a:p>
          <a:p>
            <a:pPr algn="l">
              <a:buNone/>
            </a:pPr>
            <a:endParaRPr lang="en-US" b="1" dirty="0" smtClean="0"/>
          </a:p>
          <a:p>
            <a:pPr algn="l">
              <a:buNone/>
            </a:pPr>
            <a:r>
              <a:rPr lang="en-US" b="1" dirty="0" smtClean="0"/>
              <a:t>Plasmids can be grouped according to :</a:t>
            </a:r>
          </a:p>
          <a:p>
            <a:pPr algn="l">
              <a:buNone/>
            </a:pPr>
            <a:r>
              <a:rPr lang="en-US" b="1" dirty="0" smtClean="0"/>
              <a:t> - properties</a:t>
            </a:r>
          </a:p>
          <a:p>
            <a:pPr algn="l">
              <a:buFontTx/>
              <a:buChar char="-"/>
            </a:pPr>
            <a:r>
              <a:rPr lang="en-US" b="1" dirty="0" smtClean="0"/>
              <a:t>- Their spread</a:t>
            </a:r>
          </a:p>
          <a:p>
            <a:pPr algn="l">
              <a:buNone/>
            </a:pPr>
            <a:r>
              <a:rPr lang="en-US" b="1" dirty="0" smtClean="0"/>
              <a:t>- Distribution</a:t>
            </a:r>
          </a:p>
          <a:p>
            <a:pPr algn="l">
              <a:buNone/>
            </a:pPr>
            <a:r>
              <a:rPr lang="en-US" dirty="0" smtClean="0"/>
              <a:t>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b="1" dirty="0" smtClean="0"/>
              <a:t>The methods for plasmid classification subdivided into :</a:t>
            </a:r>
          </a:p>
          <a:p>
            <a:pPr algn="l">
              <a:buNone/>
            </a:pPr>
            <a:endParaRPr lang="en-US" b="1" dirty="0" smtClean="0"/>
          </a:p>
          <a:p>
            <a:pPr algn="l">
              <a:buNone/>
            </a:pPr>
            <a:endParaRPr lang="en-US" b="1" dirty="0" smtClean="0"/>
          </a:p>
          <a:p>
            <a:pPr algn="l">
              <a:buNone/>
            </a:pPr>
            <a:r>
              <a:rPr lang="en-US" b="1" dirty="0" smtClean="0"/>
              <a:t>Physical methods                                  genetic methods</a:t>
            </a:r>
            <a:endParaRPr lang="ar-SA" b="1" dirty="0"/>
          </a:p>
        </p:txBody>
      </p:sp>
      <p:cxnSp>
        <p:nvCxnSpPr>
          <p:cNvPr id="5" name="رابط كسهم مستقيم 4"/>
          <p:cNvCxnSpPr/>
          <p:nvPr/>
        </p:nvCxnSpPr>
        <p:spPr>
          <a:xfrm rot="10800000" flipV="1">
            <a:off x="2500298" y="2928934"/>
            <a:ext cx="1785950" cy="7143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/>
          <p:nvPr/>
        </p:nvCxnSpPr>
        <p:spPr>
          <a:xfrm>
            <a:off x="4214810" y="2928934"/>
            <a:ext cx="2143140" cy="7143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methods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b="1" dirty="0" smtClean="0"/>
              <a:t>- Centrifugation </a:t>
            </a:r>
          </a:p>
          <a:p>
            <a:pPr algn="l">
              <a:buFontTx/>
              <a:buChar char="-"/>
            </a:pPr>
            <a:endParaRPr lang="ar-SA" b="1" dirty="0" smtClean="0"/>
          </a:p>
          <a:p>
            <a:pPr algn="l">
              <a:buFontTx/>
              <a:buChar char="-"/>
            </a:pPr>
            <a:r>
              <a:rPr lang="en-US" b="1" dirty="0" smtClean="0"/>
              <a:t>- Electrophoresis</a:t>
            </a:r>
          </a:p>
          <a:p>
            <a:pPr algn="l">
              <a:buFontTx/>
              <a:buChar char="-"/>
            </a:pPr>
            <a:endParaRPr lang="en-US" b="1" dirty="0" smtClean="0"/>
          </a:p>
          <a:p>
            <a:pPr algn="l">
              <a:buFontTx/>
              <a:buChar char="-"/>
            </a:pPr>
            <a:r>
              <a:rPr lang="en-US" b="1" dirty="0" smtClean="0"/>
              <a:t>The relation between the similar size &amp; confer identical phenotypes can be </a:t>
            </a:r>
          </a:p>
          <a:p>
            <a:pPr algn="l">
              <a:buFontTx/>
              <a:buChar char="-"/>
            </a:pPr>
            <a:r>
              <a:rPr lang="en-US" b="1" dirty="0" smtClean="0">
                <a:solidFill>
                  <a:srgbClr val="FF0000"/>
                </a:solidFill>
              </a:rPr>
              <a:t>examined by generating restriction </a:t>
            </a:r>
            <a:r>
              <a:rPr lang="en-US" b="1" dirty="0" err="1" smtClean="0">
                <a:solidFill>
                  <a:srgbClr val="FF0000"/>
                </a:solidFill>
              </a:rPr>
              <a:t>endonuclease</a:t>
            </a:r>
            <a:r>
              <a:rPr lang="en-US" b="1" dirty="0" smtClean="0">
                <a:solidFill>
                  <a:srgbClr val="FF0000"/>
                </a:solidFill>
              </a:rPr>
              <a:t> fingerprinting from purified plasmid DNA   </a:t>
            </a:r>
          </a:p>
          <a:p>
            <a:pPr algn="l">
              <a:buFontTx/>
              <a:buChar char="-"/>
            </a:pPr>
            <a:endParaRPr lang="en-US" dirty="0" smtClean="0"/>
          </a:p>
          <a:p>
            <a:pPr algn="l">
              <a:buFontTx/>
              <a:buChar char="-"/>
            </a:pP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96020"/>
          </a:xfrm>
        </p:spPr>
        <p:txBody>
          <a:bodyPr>
            <a:normAutofit fontScale="90000"/>
          </a:bodyPr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53054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b="1" dirty="0" smtClean="0"/>
              <a:t>DNA molecule at or near to a specific nucleotide sequence to produce DNA fragments which can be separated by gel electrophoresis</a:t>
            </a:r>
          </a:p>
          <a:p>
            <a:pPr algn="l">
              <a:buNone/>
            </a:pPr>
            <a:endParaRPr lang="en-US" b="1" dirty="0" smtClean="0"/>
          </a:p>
          <a:p>
            <a:pPr algn="l">
              <a:buNone/>
            </a:pPr>
            <a:r>
              <a:rPr lang="en-US" b="1" dirty="0" smtClean="0"/>
              <a:t>The pattern of fingerprint fragments produced is dependent on the distribution of the specific DNA sequences recognized by enzyme</a:t>
            </a:r>
          </a:p>
          <a:p>
            <a:pPr algn="l">
              <a:buNone/>
            </a:pPr>
            <a:endParaRPr lang="en-US" b="1" dirty="0" smtClean="0"/>
          </a:p>
          <a:p>
            <a:pPr algn="l">
              <a:buNone/>
            </a:pPr>
            <a:r>
              <a:rPr lang="ar-SA" b="1" dirty="0" smtClean="0"/>
              <a:t> </a:t>
            </a:r>
            <a:r>
              <a:rPr lang="en-US" b="1" dirty="0" smtClean="0"/>
              <a:t> related plasmids will produce the same fingerprint </a:t>
            </a:r>
          </a:p>
          <a:p>
            <a:pPr algn="l">
              <a:buNone/>
            </a:pPr>
            <a:r>
              <a:rPr lang="en-US" b="1" dirty="0" smtClean="0"/>
              <a:t>Unrelated plasmids will produce different fingerprints</a:t>
            </a:r>
            <a:endParaRPr lang="ar-S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il_fi" descr="undefined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642918"/>
            <a:ext cx="6572296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5719"/>
          </a:xfrm>
        </p:spPr>
        <p:txBody>
          <a:bodyPr>
            <a:normAutofit fontScale="90000"/>
          </a:bodyPr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53054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ALL PROPERTIES OF medical importance of BACTERIAL </a:t>
            </a:r>
            <a:r>
              <a:rPr 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CEll</a:t>
            </a:r>
            <a:endParaRPr lang="en-US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buNone/>
            </a:pP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l">
              <a:buNone/>
            </a:pPr>
            <a:endParaRPr lang="ar-SA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buNone/>
            </a:pP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</a:p>
          <a:p>
            <a:pPr algn="l">
              <a:buNone/>
            </a:pP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VIRULENCE                  PATHOGENICITY          ANTIBIOTIC                                                                                                                                                                                                 RESISTANCE</a:t>
            </a:r>
          </a:p>
          <a:p>
            <a:pPr algn="l">
              <a:buNone/>
            </a:pP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</a:p>
          <a:p>
            <a:pPr algn="ctr">
              <a:buNone/>
            </a:pPr>
            <a:endParaRPr lang="ar-SA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buNone/>
            </a:pPr>
            <a:r>
              <a:rPr lang="en-US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DETERMINED BY 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GENETIC INFORMATION IN THE CELL GENOME  </a:t>
            </a:r>
            <a:endParaRPr lang="ar-SA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5" name="رابط كسهم مستقيم 4"/>
          <p:cNvCxnSpPr/>
          <p:nvPr/>
        </p:nvCxnSpPr>
        <p:spPr>
          <a:xfrm>
            <a:off x="4643438" y="2428868"/>
            <a:ext cx="2500330" cy="6429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كسهم مستقيم 12"/>
          <p:cNvCxnSpPr/>
          <p:nvPr/>
        </p:nvCxnSpPr>
        <p:spPr>
          <a:xfrm rot="10800000" flipV="1">
            <a:off x="1142976" y="2428868"/>
            <a:ext cx="3714776" cy="7858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سهم للأسفل 15"/>
          <p:cNvSpPr/>
          <p:nvPr/>
        </p:nvSpPr>
        <p:spPr>
          <a:xfrm>
            <a:off x="3857620" y="4429132"/>
            <a:ext cx="1000132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2" name="رابط كسهم مستقيم 11"/>
          <p:cNvCxnSpPr/>
          <p:nvPr/>
        </p:nvCxnSpPr>
        <p:spPr>
          <a:xfrm rot="5400000">
            <a:off x="4393405" y="2821777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methods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ar-SA" dirty="0" smtClean="0"/>
              <a:t> </a:t>
            </a:r>
            <a:r>
              <a:rPr lang="en-US" dirty="0" smtClean="0"/>
              <a:t> </a:t>
            </a:r>
            <a:endParaRPr lang="en-US" b="1" dirty="0" smtClean="0"/>
          </a:p>
          <a:p>
            <a:pPr algn="l">
              <a:buNone/>
            </a:pPr>
            <a:endParaRPr lang="en-US" b="1" dirty="0" smtClean="0"/>
          </a:p>
          <a:p>
            <a:pPr algn="l">
              <a:buNone/>
            </a:pPr>
            <a:r>
              <a:rPr lang="en-US" b="1" dirty="0" smtClean="0"/>
              <a:t>A final method of plasmid classification by using a </a:t>
            </a:r>
          </a:p>
          <a:p>
            <a:pPr algn="l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specific virulent bacteriophages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A third source of genetic information in a bacterial cell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             </a:t>
            </a:r>
            <a:r>
              <a:rPr lang="en-US" b="1" dirty="0" smtClean="0"/>
              <a:t> can be provided by the presence of certain                                  type of bacterial viruses   </a:t>
            </a:r>
          </a:p>
          <a:p>
            <a:pPr algn="l">
              <a:buNone/>
            </a:pPr>
            <a:endParaRPr lang="en-US" b="1" dirty="0" smtClean="0"/>
          </a:p>
          <a:p>
            <a:pPr algn="ctr">
              <a:buNone/>
            </a:pPr>
            <a:r>
              <a:rPr lang="en-US" sz="3200" b="1" dirty="0" err="1" smtClean="0">
                <a:solidFill>
                  <a:srgbClr val="FF0000"/>
                </a:solidFill>
              </a:rPr>
              <a:t>Bacteriophages</a:t>
            </a:r>
            <a:endParaRPr lang="ar-SA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47763"/>
            <a:ext cx="7560840" cy="523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74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b="1" dirty="0" smtClean="0"/>
              <a:t>Viral genome </a:t>
            </a:r>
            <a:r>
              <a:rPr lang="en-US" b="1" dirty="0" smtClean="0">
                <a:solidFill>
                  <a:srgbClr val="FF0000"/>
                </a:solidFill>
              </a:rPr>
              <a:t>ss</a:t>
            </a:r>
            <a:r>
              <a:rPr lang="en-US" b="1" dirty="0" smtClean="0"/>
              <a:t> ( single stranded DNA or RNA</a:t>
            </a:r>
          </a:p>
          <a:p>
            <a:pPr algn="l">
              <a:buNone/>
            </a:pPr>
            <a:r>
              <a:rPr lang="en-US" dirty="0" smtClean="0"/>
              <a:t>                                  </a:t>
            </a:r>
          </a:p>
          <a:p>
            <a:pPr algn="l">
              <a:buNone/>
            </a:pPr>
            <a:r>
              <a:rPr lang="ar-SA" dirty="0" smtClean="0"/>
              <a:t>     </a:t>
            </a:r>
            <a:endParaRPr lang="en-US" dirty="0" smtClean="0"/>
          </a:p>
          <a:p>
            <a:pPr algn="l">
              <a:buNone/>
            </a:pPr>
            <a:r>
              <a:rPr lang="en-US" b="1" dirty="0" smtClean="0"/>
              <a:t>                                        linear                circular </a:t>
            </a:r>
            <a:r>
              <a:rPr lang="en-US" dirty="0" smtClean="0"/>
              <a:t>                                     </a:t>
            </a:r>
          </a:p>
          <a:p>
            <a:pPr algn="l">
              <a:buNone/>
            </a:pPr>
            <a:r>
              <a:rPr lang="en-US" b="1" dirty="0" smtClean="0"/>
              <a:t>                     they are unable to multiply </a:t>
            </a:r>
          </a:p>
          <a:p>
            <a:pPr algn="l">
              <a:buNone/>
            </a:pPr>
            <a:r>
              <a:rPr lang="en-US" b="1" dirty="0" smtClean="0"/>
              <a:t>             in the absence of their bacterial host </a:t>
            </a:r>
          </a:p>
          <a:p>
            <a:pPr algn="l">
              <a:buNone/>
            </a:pPr>
            <a:r>
              <a:rPr lang="en-US" b="1" dirty="0" smtClean="0"/>
              <a:t>                      lethal to the host cell  </a:t>
            </a:r>
            <a:endParaRPr lang="ar-SA" b="1" dirty="0"/>
          </a:p>
        </p:txBody>
      </p:sp>
      <p:cxnSp>
        <p:nvCxnSpPr>
          <p:cNvPr id="5" name="رابط كسهم مستقيم 4"/>
          <p:cNvCxnSpPr/>
          <p:nvPr/>
        </p:nvCxnSpPr>
        <p:spPr>
          <a:xfrm rot="10800000" flipV="1">
            <a:off x="4357686" y="2428868"/>
            <a:ext cx="1071570" cy="9286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/>
          <p:nvPr/>
        </p:nvCxnSpPr>
        <p:spPr>
          <a:xfrm>
            <a:off x="5357818" y="2500306"/>
            <a:ext cx="1143008" cy="8572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47763"/>
            <a:ext cx="7560839" cy="5017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213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772400" cy="838200"/>
          </a:xfrm>
        </p:spPr>
        <p:txBody>
          <a:bodyPr/>
          <a:lstStyle/>
          <a:p>
            <a:pPr algn="ctr"/>
            <a:r>
              <a:rPr lang="en-US" b="1">
                <a:latin typeface="Calibri" pitchFamily="34" charset="0"/>
                <a:cs typeface="Calibri" pitchFamily="34" charset="0"/>
              </a:rPr>
              <a:t>Phage "life" cycles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917"/>
            <a:ext cx="5283696" cy="1805492"/>
          </a:xfrm>
        </p:spPr>
        <p:txBody>
          <a:bodyPr>
            <a:normAutofit fontScale="92500"/>
          </a:bodyPr>
          <a:lstStyle/>
          <a:p>
            <a:pPr algn="l"/>
            <a:r>
              <a:rPr lang="en-US" sz="2400" b="0" dirty="0">
                <a:latin typeface="Calibri" pitchFamily="34" charset="0"/>
                <a:cs typeface="Calibri" pitchFamily="34" charset="0"/>
              </a:rPr>
              <a:t>Virulent phages ("lysis" of bacterial host)</a:t>
            </a:r>
          </a:p>
          <a:p>
            <a:pPr algn="l"/>
            <a:r>
              <a:rPr lang="en-US" sz="2400" b="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Temperate phages ("lysogeny")</a:t>
            </a:r>
          </a:p>
          <a:p>
            <a:pPr lvl="1" algn="l"/>
            <a:r>
              <a:rPr lang="en-US" sz="2400" b="0" dirty="0">
                <a:latin typeface="Calibri" pitchFamily="34" charset="0"/>
                <a:cs typeface="Calibri" pitchFamily="34" charset="0"/>
              </a:rPr>
              <a:t>Lytic phase</a:t>
            </a:r>
          </a:p>
          <a:p>
            <a:pPr lvl="1" algn="l"/>
            <a:r>
              <a:rPr lang="en-US" sz="2400" b="0" dirty="0">
                <a:latin typeface="Calibri" pitchFamily="34" charset="0"/>
                <a:cs typeface="Calibri" pitchFamily="34" charset="0"/>
              </a:rPr>
              <a:t>Lysogeny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2990850" y="595313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13" descr="SC_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056978"/>
            <a:ext cx="5040560" cy="562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93642" y="3276599"/>
            <a:ext cx="76033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Lytic</a:t>
            </a:r>
            <a:endParaRPr lang="en-US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66118" y="3140968"/>
            <a:ext cx="133793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Lysogeny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1200" y="5410200"/>
            <a:ext cx="160242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(DNA Damage)</a:t>
            </a:r>
            <a:endParaRPr lang="en-US" sz="18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1979712" y="2060848"/>
            <a:ext cx="477306" cy="556592"/>
          </a:xfrm>
          <a:custGeom>
            <a:avLst/>
            <a:gdLst>
              <a:gd name="connsiteX0" fmla="*/ 0 w 477306"/>
              <a:gd name="connsiteY0" fmla="*/ 556592 h 556592"/>
              <a:gd name="connsiteX1" fmla="*/ 477078 w 477306"/>
              <a:gd name="connsiteY1" fmla="*/ 258418 h 556592"/>
              <a:gd name="connsiteX2" fmla="*/ 49696 w 477306"/>
              <a:gd name="connsiteY2" fmla="*/ 0 h 556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306" h="556592">
                <a:moveTo>
                  <a:pt x="0" y="556592"/>
                </a:moveTo>
                <a:cubicBezTo>
                  <a:pt x="234397" y="453887"/>
                  <a:pt x="468795" y="351183"/>
                  <a:pt x="477078" y="258418"/>
                </a:cubicBezTo>
                <a:cubicBezTo>
                  <a:pt x="485361" y="165653"/>
                  <a:pt x="267528" y="82826"/>
                  <a:pt x="49696" y="0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76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sz="3600" b="1" dirty="0" smtClean="0"/>
              <a:t>Controlled replication without causing </a:t>
            </a:r>
            <a:r>
              <a:rPr lang="en-US" sz="3600" b="1" dirty="0" err="1" smtClean="0"/>
              <a:t>lysis</a:t>
            </a:r>
            <a:r>
              <a:rPr lang="en-US" sz="3600" b="1" dirty="0" smtClean="0"/>
              <a:t> 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                       </a:t>
            </a:r>
            <a:r>
              <a:rPr lang="en-US" sz="3600" b="1" dirty="0" smtClean="0">
                <a:solidFill>
                  <a:srgbClr val="FF0000"/>
                </a:solidFill>
              </a:rPr>
              <a:t>called    </a:t>
            </a:r>
            <a:r>
              <a:rPr lang="en-US" sz="3600" b="1" dirty="0" err="1" smtClean="0">
                <a:solidFill>
                  <a:srgbClr val="FF0000"/>
                </a:solidFill>
              </a:rPr>
              <a:t>lysogeny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pPr algn="l">
              <a:buNone/>
            </a:pPr>
            <a:endParaRPr lang="en-US" b="1" dirty="0" smtClean="0"/>
          </a:p>
          <a:p>
            <a:pPr algn="ctr">
              <a:buNone/>
            </a:pPr>
            <a:r>
              <a:rPr lang="en-US" sz="3200" b="1" dirty="0" smtClean="0"/>
              <a:t>In this case </a:t>
            </a:r>
            <a:r>
              <a:rPr lang="en-US" sz="3200" b="1" dirty="0" err="1" smtClean="0"/>
              <a:t>bacteriophages</a:t>
            </a:r>
            <a:r>
              <a:rPr lang="en-US" sz="3200" b="1" dirty="0" smtClean="0"/>
              <a:t> becomes temporary part of the total genetic information</a:t>
            </a:r>
            <a:endParaRPr lang="ar-SA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b="1" dirty="0" smtClean="0"/>
              <a:t> </a:t>
            </a:r>
          </a:p>
          <a:p>
            <a:pPr algn="l">
              <a:buNone/>
            </a:pPr>
            <a:endParaRPr lang="en-US" b="1" dirty="0" smtClean="0"/>
          </a:p>
          <a:p>
            <a:pPr algn="l">
              <a:buNone/>
            </a:pPr>
            <a:endParaRPr lang="en-US" b="1" dirty="0" smtClean="0"/>
          </a:p>
          <a:p>
            <a:pPr algn="l">
              <a:buNone/>
            </a:pPr>
            <a:r>
              <a:rPr lang="en-US" b="1" dirty="0" smtClean="0"/>
              <a:t>     genome size </a:t>
            </a:r>
            <a:r>
              <a:rPr lang="en-US" b="1" dirty="0" smtClean="0">
                <a:solidFill>
                  <a:srgbClr val="FF0000"/>
                </a:solidFill>
              </a:rPr>
              <a:t>varies   3   -    5000 </a:t>
            </a:r>
            <a:r>
              <a:rPr lang="en-US" b="1" dirty="0" err="1" smtClean="0">
                <a:solidFill>
                  <a:srgbClr val="FF0000"/>
                </a:solidFill>
              </a:rPr>
              <a:t>kilobases</a:t>
            </a:r>
            <a:r>
              <a:rPr lang="en-US" b="1" dirty="0" smtClean="0">
                <a:solidFill>
                  <a:srgbClr val="FF0000"/>
                </a:solidFill>
              </a:rPr>
              <a:t>    Kb</a:t>
            </a:r>
          </a:p>
          <a:p>
            <a:pPr algn="l">
              <a:buNone/>
            </a:pPr>
            <a:endParaRPr lang="ar-S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SA" sz="4000" b="1" dirty="0" smtClean="0"/>
              <a:t> </a:t>
            </a:r>
            <a:r>
              <a:rPr lang="en-US" sz="4000" b="1" dirty="0" smtClean="0"/>
              <a:t>Examples of prokaryotic genetic elements</a:t>
            </a:r>
            <a:br>
              <a:rPr lang="en-US" sz="4000" b="1" dirty="0" smtClean="0"/>
            </a:br>
            <a:r>
              <a:rPr lang="en-US" sz="4000" b="1" dirty="0" smtClean="0"/>
              <a:t> elements</a:t>
            </a:r>
            <a:endParaRPr lang="ar-SA" sz="4000" b="1" dirty="0"/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</p:nvPr>
        </p:nvGraphicFramePr>
        <p:xfrm>
          <a:off x="500034" y="1371600"/>
          <a:ext cx="8229600" cy="517810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486968"/>
                <a:gridCol w="2335316"/>
                <a:gridCol w="1371052"/>
                <a:gridCol w="3036264"/>
              </a:tblGrid>
              <a:tr h="636581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/>
                        <a:t>Size  Kb</a:t>
                      </a:r>
                      <a:endParaRPr lang="ar-S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err="1" smtClean="0"/>
                        <a:t>configeration</a:t>
                      </a:r>
                      <a:endParaRPr lang="ar-S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/>
                        <a:t>type</a:t>
                      </a:r>
                      <a:endParaRPr lang="ar-S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/>
                        <a:t>Genetic elements</a:t>
                      </a:r>
                      <a:endParaRPr lang="ar-SA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en-US" sz="2000" b="1" dirty="0" smtClean="0"/>
                    </a:p>
                    <a:p>
                      <a:pPr algn="ctr" rtl="1"/>
                      <a:endParaRPr lang="en-US" sz="2000" b="1" dirty="0" smtClean="0"/>
                    </a:p>
                    <a:p>
                      <a:pPr algn="ctr" rtl="1"/>
                      <a:r>
                        <a:rPr lang="en-US" sz="2000" b="1" dirty="0" smtClean="0"/>
                        <a:t>3 x</a:t>
                      </a:r>
                      <a:r>
                        <a:rPr lang="en-US" sz="2000" b="1" baseline="0" dirty="0" smtClean="0"/>
                        <a:t> 103</a:t>
                      </a:r>
                    </a:p>
                    <a:p>
                      <a:pPr algn="ctr" rtl="1"/>
                      <a:r>
                        <a:rPr lang="en-US" sz="2000" b="1" baseline="0" dirty="0" smtClean="0"/>
                        <a:t>2x103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sz="2000" b="1" dirty="0" smtClean="0"/>
                    </a:p>
                    <a:p>
                      <a:pPr algn="ctr" rtl="1"/>
                      <a:endParaRPr lang="en-US" sz="2000" b="1" dirty="0" smtClean="0"/>
                    </a:p>
                    <a:p>
                      <a:pPr algn="ctr" rtl="1"/>
                      <a:r>
                        <a:rPr lang="en-US" sz="2000" b="1" dirty="0" smtClean="0"/>
                        <a:t>Ds</a:t>
                      </a:r>
                      <a:r>
                        <a:rPr lang="en-US" sz="2000" b="1" baseline="0" dirty="0" smtClean="0"/>
                        <a:t> circular</a:t>
                      </a:r>
                    </a:p>
                    <a:p>
                      <a:pPr algn="ctr" rtl="1"/>
                      <a:r>
                        <a:rPr lang="en-US" sz="2000" b="1" baseline="0" dirty="0" smtClean="0"/>
                        <a:t>Ds circular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sz="2000" b="1" dirty="0" smtClean="0"/>
                    </a:p>
                    <a:p>
                      <a:pPr algn="ctr" rtl="1"/>
                      <a:endParaRPr lang="en-US" sz="2000" b="1" dirty="0" smtClean="0"/>
                    </a:p>
                    <a:p>
                      <a:pPr algn="ctr" rtl="1"/>
                      <a:r>
                        <a:rPr lang="en-US" sz="2000" b="1" dirty="0" smtClean="0"/>
                        <a:t>DNA</a:t>
                      </a:r>
                    </a:p>
                    <a:p>
                      <a:pPr algn="ctr" rtl="1"/>
                      <a:r>
                        <a:rPr lang="en-US" sz="2000" b="1" dirty="0" smtClean="0"/>
                        <a:t>DNA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000" b="1" dirty="0" smtClean="0"/>
                    </a:p>
                    <a:p>
                      <a:pPr algn="l" rtl="1"/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Bacterial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</a:rPr>
                        <a:t> chromosome</a:t>
                      </a:r>
                    </a:p>
                    <a:p>
                      <a:pPr algn="l" rtl="1"/>
                      <a:r>
                        <a:rPr lang="en-US" sz="2000" b="1" baseline="0" dirty="0" smtClean="0"/>
                        <a:t>-</a:t>
                      </a:r>
                      <a:r>
                        <a:rPr lang="en-US" sz="2000" b="1" baseline="0" dirty="0" err="1" smtClean="0"/>
                        <a:t>E.coli</a:t>
                      </a:r>
                      <a:endParaRPr lang="en-US" sz="2000" b="1" baseline="0" dirty="0" smtClean="0"/>
                    </a:p>
                    <a:p>
                      <a:pPr algn="l" rtl="1"/>
                      <a:r>
                        <a:rPr lang="en-US" sz="2000" b="1" baseline="0" dirty="0" smtClean="0"/>
                        <a:t>- B. </a:t>
                      </a:r>
                      <a:r>
                        <a:rPr lang="en-US" sz="2000" b="1" baseline="0" dirty="0" err="1" smtClean="0"/>
                        <a:t>subtilis</a:t>
                      </a:r>
                      <a:endParaRPr lang="en-US" sz="2000" b="1" baseline="0" dirty="0" smtClean="0"/>
                    </a:p>
                  </a:txBody>
                  <a:tcPr/>
                </a:tc>
              </a:tr>
              <a:tr h="1188728">
                <a:tc>
                  <a:txBody>
                    <a:bodyPr/>
                    <a:lstStyle/>
                    <a:p>
                      <a:pPr algn="ctr" rtl="1"/>
                      <a:endParaRPr lang="en-US" sz="2000" b="1" dirty="0" smtClean="0"/>
                    </a:p>
                    <a:p>
                      <a:pPr algn="ctr" rtl="1"/>
                      <a:endParaRPr lang="en-US" sz="2000" b="1" dirty="0" smtClean="0"/>
                    </a:p>
                    <a:p>
                      <a:pPr algn="ctr" rtl="1"/>
                      <a:r>
                        <a:rPr lang="en-US" sz="2000" b="1" dirty="0" smtClean="0"/>
                        <a:t>9</a:t>
                      </a:r>
                    </a:p>
                    <a:p>
                      <a:pPr algn="ctr" rtl="1"/>
                      <a:r>
                        <a:rPr lang="en-US" sz="2000" b="1" dirty="0" smtClean="0"/>
                        <a:t>60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sz="2000" b="1" dirty="0" smtClean="0"/>
                    </a:p>
                    <a:p>
                      <a:pPr algn="ctr" rtl="1"/>
                      <a:endParaRPr lang="en-US" sz="2000" b="1" dirty="0" smtClean="0"/>
                    </a:p>
                    <a:p>
                      <a:pPr algn="ctr" rtl="1"/>
                      <a:r>
                        <a:rPr lang="en-US" sz="2000" b="1" dirty="0" smtClean="0"/>
                        <a:t>Ds circular</a:t>
                      </a:r>
                    </a:p>
                    <a:p>
                      <a:pPr algn="ctr" rtl="1"/>
                      <a:r>
                        <a:rPr lang="en-US" sz="2000" b="1" dirty="0" smtClean="0"/>
                        <a:t>Ds circular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sz="2000" b="1" dirty="0" smtClean="0"/>
                    </a:p>
                    <a:p>
                      <a:pPr algn="ctr" rtl="1"/>
                      <a:endParaRPr lang="en-US" sz="2000" b="1" dirty="0" smtClean="0"/>
                    </a:p>
                    <a:p>
                      <a:pPr algn="ctr" rtl="1"/>
                      <a:r>
                        <a:rPr lang="en-US" sz="2000" b="1" dirty="0" smtClean="0"/>
                        <a:t>DNA</a:t>
                      </a:r>
                    </a:p>
                    <a:p>
                      <a:pPr algn="ctr" rtl="1"/>
                      <a:r>
                        <a:rPr lang="en-US" sz="2000" b="1" dirty="0" smtClean="0"/>
                        <a:t>DNA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000" b="1" dirty="0" smtClean="0"/>
                    </a:p>
                    <a:p>
                      <a:pPr algn="l" rtl="1"/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Plasmids</a:t>
                      </a:r>
                    </a:p>
                    <a:p>
                      <a:pPr algn="l" rtl="1"/>
                      <a:r>
                        <a:rPr lang="en-US" sz="2000" b="1" dirty="0" smtClean="0"/>
                        <a:t>-R.300B</a:t>
                      </a:r>
                    </a:p>
                    <a:p>
                      <a:pPr algn="l" rtl="1"/>
                      <a:r>
                        <a:rPr lang="en-US" sz="2000" b="1" dirty="0" smtClean="0"/>
                        <a:t>-RK2</a:t>
                      </a:r>
                      <a:endParaRPr lang="ar-SA" sz="2000" b="1" dirty="0" smtClean="0"/>
                    </a:p>
                    <a:p>
                      <a:pPr rtl="1"/>
                      <a:endParaRPr lang="ar-SA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en-US" sz="2000" b="1" dirty="0" smtClean="0"/>
                    </a:p>
                    <a:p>
                      <a:pPr algn="ctr" rtl="1"/>
                      <a:r>
                        <a:rPr lang="en-US" sz="2000" b="1" dirty="0" smtClean="0"/>
                        <a:t>3,6</a:t>
                      </a:r>
                    </a:p>
                    <a:p>
                      <a:pPr algn="ctr" rtl="1"/>
                      <a:r>
                        <a:rPr lang="en-US" sz="2000" b="1" dirty="0" smtClean="0"/>
                        <a:t>5,1</a:t>
                      </a:r>
                    </a:p>
                    <a:p>
                      <a:pPr algn="ctr" rtl="1"/>
                      <a:r>
                        <a:rPr lang="en-US" sz="2000" b="1" dirty="0" smtClean="0"/>
                        <a:t>40,4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sz="2000" b="1" dirty="0" smtClean="0"/>
                    </a:p>
                    <a:p>
                      <a:pPr algn="ctr" rtl="1"/>
                      <a:r>
                        <a:rPr lang="en-US" sz="2000" b="1" dirty="0" smtClean="0"/>
                        <a:t>Ss linear</a:t>
                      </a:r>
                    </a:p>
                    <a:p>
                      <a:pPr algn="ctr" rtl="1"/>
                      <a:r>
                        <a:rPr lang="en-US" sz="2000" b="1" dirty="0" smtClean="0"/>
                        <a:t>Ss circular</a:t>
                      </a:r>
                    </a:p>
                    <a:p>
                      <a:pPr algn="ctr" rtl="1"/>
                      <a:r>
                        <a:rPr lang="en-US" sz="2000" b="1" dirty="0" smtClean="0"/>
                        <a:t>Ds linear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sz="2000" b="1" dirty="0" smtClean="0"/>
                    </a:p>
                    <a:p>
                      <a:pPr algn="ctr" rtl="1"/>
                      <a:r>
                        <a:rPr lang="en-US" sz="2000" b="1" dirty="0" smtClean="0"/>
                        <a:t>RNA</a:t>
                      </a:r>
                    </a:p>
                    <a:p>
                      <a:pPr algn="ctr" rtl="1"/>
                      <a:r>
                        <a:rPr lang="en-US" sz="2000" b="1" dirty="0" smtClean="0"/>
                        <a:t>DNA</a:t>
                      </a:r>
                    </a:p>
                    <a:p>
                      <a:pPr algn="ctr" rtl="1"/>
                      <a:r>
                        <a:rPr lang="en-US" sz="2000" b="1" dirty="0" smtClean="0"/>
                        <a:t>DNA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</a:rPr>
                        <a:t>Bacteriophages</a:t>
                      </a:r>
                      <a:endParaRPr lang="en-US" sz="20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l" rtl="1"/>
                      <a:r>
                        <a:rPr lang="en-US" sz="2000" b="1" dirty="0" smtClean="0"/>
                        <a:t>-MS2</a:t>
                      </a:r>
                    </a:p>
                    <a:p>
                      <a:pPr algn="l" rtl="1"/>
                      <a:r>
                        <a:rPr lang="en-US" sz="2000" b="1" dirty="0" smtClean="0"/>
                        <a:t>-</a:t>
                      </a:r>
                      <a:r>
                        <a:rPr lang="el-GR" sz="2000" b="1" dirty="0" smtClean="0"/>
                        <a:t>Φ</a:t>
                      </a:r>
                      <a:r>
                        <a:rPr lang="en-US" sz="2000" b="1" baseline="0" dirty="0" smtClean="0"/>
                        <a:t> 174</a:t>
                      </a:r>
                    </a:p>
                    <a:p>
                      <a:pPr algn="l" rtl="1"/>
                      <a:r>
                        <a:rPr lang="en-US" sz="2000" b="1" baseline="0" dirty="0" smtClean="0"/>
                        <a:t>-17</a:t>
                      </a:r>
                      <a:endParaRPr lang="ar-SA" sz="2000" b="1" dirty="0" smtClean="0"/>
                    </a:p>
                    <a:p>
                      <a:pPr rtl="1"/>
                      <a:endParaRPr lang="ar-SA" sz="20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of </a:t>
            </a:r>
            <a:r>
              <a:rPr lang="en-US" dirty="0" err="1" smtClean="0"/>
              <a:t>Bcteriophages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en-US" dirty="0" smtClean="0"/>
              <a:t>1- </a:t>
            </a:r>
            <a:r>
              <a:rPr lang="en-US" b="1" dirty="0" smtClean="0">
                <a:solidFill>
                  <a:srgbClr val="FF0000"/>
                </a:solidFill>
              </a:rPr>
              <a:t>Gene transfer</a:t>
            </a:r>
            <a:r>
              <a:rPr lang="en-US" dirty="0" smtClean="0"/>
              <a:t>:</a:t>
            </a:r>
          </a:p>
          <a:p>
            <a:pPr marL="0" indent="0" algn="l">
              <a:buNone/>
            </a:pPr>
            <a:r>
              <a:rPr lang="en-US" dirty="0" smtClean="0"/>
              <a:t>Transfer of genetic information from one bacterial strain to another by transduction.</a:t>
            </a:r>
          </a:p>
          <a:p>
            <a:pPr marL="0" indent="0" algn="l">
              <a:buNone/>
            </a:pPr>
            <a:r>
              <a:rPr lang="en-US" dirty="0" smtClean="0"/>
              <a:t>2- </a:t>
            </a:r>
            <a:r>
              <a:rPr lang="en-US" b="1" dirty="0" smtClean="0">
                <a:solidFill>
                  <a:srgbClr val="FF0000"/>
                </a:solidFill>
              </a:rPr>
              <a:t>Lysogenic conversion</a:t>
            </a:r>
            <a:r>
              <a:rPr lang="en-US" dirty="0" smtClean="0"/>
              <a:t>:</a:t>
            </a:r>
          </a:p>
          <a:p>
            <a:pPr marL="0" indent="0" algn="l">
              <a:buNone/>
            </a:pPr>
            <a:r>
              <a:rPr lang="en-US" dirty="0" smtClean="0"/>
              <a:t>In which phage s own DNA confers new properties to </a:t>
            </a:r>
            <a:r>
              <a:rPr lang="ar-EG" dirty="0" smtClean="0"/>
              <a:t>(</a:t>
            </a:r>
            <a:r>
              <a:rPr lang="en-US" dirty="0" smtClean="0"/>
              <a:t>the cell. ( </a:t>
            </a:r>
            <a:r>
              <a:rPr lang="en-US" dirty="0" err="1" smtClean="0"/>
              <a:t>Toxignicity</a:t>
            </a:r>
            <a:r>
              <a:rPr lang="en-US" dirty="0" smtClean="0"/>
              <a:t> of </a:t>
            </a:r>
            <a:r>
              <a:rPr lang="en-US" dirty="0" err="1" smtClean="0"/>
              <a:t>Coryn</a:t>
            </a:r>
            <a:r>
              <a:rPr lang="en-US" dirty="0" smtClean="0"/>
              <a:t>. </a:t>
            </a:r>
            <a:r>
              <a:rPr lang="en-US" dirty="0" err="1" smtClean="0"/>
              <a:t>Diphtheriae</a:t>
            </a: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3- </a:t>
            </a:r>
            <a:r>
              <a:rPr lang="en-US" b="1" dirty="0" smtClean="0">
                <a:solidFill>
                  <a:srgbClr val="FF0000"/>
                </a:solidFill>
              </a:rPr>
              <a:t>Bacterial typing </a:t>
            </a:r>
            <a:r>
              <a:rPr lang="en-US" dirty="0" smtClean="0"/>
              <a:t>: </a:t>
            </a:r>
          </a:p>
          <a:p>
            <a:pPr marL="0" indent="0" algn="l">
              <a:buNone/>
            </a:pPr>
            <a:r>
              <a:rPr lang="en-US" dirty="0" smtClean="0"/>
              <a:t>Phage typing is one of the methods used to identify bacteria</a:t>
            </a:r>
          </a:p>
          <a:p>
            <a:pPr marL="0" indent="0" algn="l">
              <a:buNone/>
            </a:pPr>
            <a:r>
              <a:rPr lang="en-US" dirty="0" smtClean="0"/>
              <a:t>4- </a:t>
            </a:r>
            <a:r>
              <a:rPr lang="en-US" b="1" dirty="0" smtClean="0">
                <a:solidFill>
                  <a:srgbClr val="FF0000"/>
                </a:solidFill>
              </a:rPr>
              <a:t>Genetic engineering</a:t>
            </a:r>
            <a:endParaRPr lang="ar-EG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91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b="1" dirty="0" smtClean="0"/>
              <a:t> the genetic information is normally encoded by the             specific sequence of nucleotide bases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endParaRPr lang="ar-SA" dirty="0" smtClean="0"/>
          </a:p>
          <a:p>
            <a:pPr algn="l">
              <a:buNone/>
            </a:pPr>
            <a:r>
              <a:rPr lang="ar-SA" dirty="0" smtClean="0"/>
              <a:t>   </a:t>
            </a:r>
            <a:r>
              <a:rPr lang="en-US" dirty="0" smtClean="0"/>
              <a:t>     adenine </a:t>
            </a:r>
            <a:r>
              <a:rPr lang="en-US" b="1" dirty="0" smtClean="0"/>
              <a:t>A </a:t>
            </a:r>
            <a:r>
              <a:rPr lang="en-US" dirty="0" smtClean="0"/>
              <a:t>            </a:t>
            </a:r>
          </a:p>
          <a:p>
            <a:pPr algn="l">
              <a:buNone/>
            </a:pPr>
            <a:r>
              <a:rPr lang="en-US" dirty="0" smtClean="0"/>
              <a:t>                     guanine </a:t>
            </a:r>
            <a:r>
              <a:rPr lang="en-US" b="1" dirty="0" smtClean="0"/>
              <a:t>G </a:t>
            </a:r>
            <a:r>
              <a:rPr lang="en-US" dirty="0" smtClean="0"/>
              <a:t>              </a:t>
            </a:r>
            <a:r>
              <a:rPr lang="en-US" dirty="0" err="1" smtClean="0"/>
              <a:t>thyamin</a:t>
            </a:r>
            <a:r>
              <a:rPr lang="en-US" dirty="0" smtClean="0"/>
              <a:t> </a:t>
            </a:r>
            <a:r>
              <a:rPr lang="en-US" b="1" dirty="0" smtClean="0"/>
              <a:t>T </a:t>
            </a:r>
            <a:r>
              <a:rPr lang="en-US" dirty="0" smtClean="0"/>
              <a:t>                   </a:t>
            </a:r>
            <a:r>
              <a:rPr lang="ar-SA" dirty="0" smtClean="0"/>
              <a:t> </a:t>
            </a:r>
            <a:r>
              <a:rPr lang="en-US" dirty="0" smtClean="0"/>
              <a:t>    </a:t>
            </a:r>
            <a:r>
              <a:rPr lang="en-US" b="1" dirty="0" smtClean="0"/>
              <a:t>C</a:t>
            </a:r>
            <a:r>
              <a:rPr lang="en-US" dirty="0" smtClean="0"/>
              <a:t> </a:t>
            </a:r>
            <a:r>
              <a:rPr lang="ar-SA" dirty="0" smtClean="0"/>
              <a:t>  </a:t>
            </a:r>
            <a:r>
              <a:rPr lang="en-US" dirty="0" smtClean="0"/>
              <a:t>                                                                          cytosine</a:t>
            </a:r>
            <a:r>
              <a:rPr lang="ar-SA" dirty="0" smtClean="0"/>
              <a:t>   </a:t>
            </a:r>
            <a:endParaRPr lang="ar-SA" dirty="0"/>
          </a:p>
        </p:txBody>
      </p:sp>
      <p:cxnSp>
        <p:nvCxnSpPr>
          <p:cNvPr id="12" name="رابط كسهم مستقيم 11"/>
          <p:cNvCxnSpPr/>
          <p:nvPr/>
        </p:nvCxnSpPr>
        <p:spPr>
          <a:xfrm rot="10800000" flipV="1">
            <a:off x="1857356" y="3357562"/>
            <a:ext cx="2786082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/>
          <p:nvPr/>
        </p:nvCxnSpPr>
        <p:spPr>
          <a:xfrm rot="5400000">
            <a:off x="3643306" y="3571876"/>
            <a:ext cx="1143008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كسهم مستقيم 15"/>
          <p:cNvCxnSpPr/>
          <p:nvPr/>
        </p:nvCxnSpPr>
        <p:spPr>
          <a:xfrm>
            <a:off x="4572000" y="3357562"/>
            <a:ext cx="1643074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كسهم مستقيم 19"/>
          <p:cNvCxnSpPr/>
          <p:nvPr/>
        </p:nvCxnSpPr>
        <p:spPr>
          <a:xfrm>
            <a:off x="4572000" y="3357562"/>
            <a:ext cx="3500462" cy="15001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Variation of bacteria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b="1" dirty="0" smtClean="0"/>
              <a:t>Phenotypic                                            genotypic</a:t>
            </a:r>
          </a:p>
          <a:p>
            <a:pPr algn="l">
              <a:buNone/>
            </a:pPr>
            <a:r>
              <a:rPr lang="en-US" b="1" dirty="0" smtClean="0"/>
              <a:t>                                                                     </a:t>
            </a:r>
          </a:p>
          <a:p>
            <a:pPr algn="l">
              <a:buNone/>
            </a:pPr>
            <a:r>
              <a:rPr lang="en-US" b="1" dirty="0" smtClean="0"/>
              <a:t>                                                mutation           gene transfer</a:t>
            </a:r>
          </a:p>
          <a:p>
            <a:pPr algn="l">
              <a:buNone/>
            </a:pPr>
            <a:r>
              <a:rPr lang="en-US" b="1" dirty="0" smtClean="0"/>
              <a:t>                                              </a:t>
            </a:r>
          </a:p>
          <a:p>
            <a:pPr algn="l">
              <a:buNone/>
            </a:pPr>
            <a:r>
              <a:rPr lang="ar-SA" b="1" dirty="0" smtClean="0"/>
              <a:t>      </a:t>
            </a:r>
            <a:r>
              <a:rPr lang="en-US" b="1" dirty="0" smtClean="0"/>
              <a:t>        </a:t>
            </a:r>
            <a:r>
              <a:rPr lang="ar-SA" b="1" dirty="0" smtClean="0"/>
              <a:t> </a:t>
            </a:r>
            <a:r>
              <a:rPr lang="en-US" b="1" dirty="0" smtClean="0"/>
              <a:t>phenotypic      non phenotypic change</a:t>
            </a:r>
          </a:p>
          <a:p>
            <a:pPr algn="l">
              <a:buNone/>
            </a:pPr>
            <a:r>
              <a:rPr lang="en-US" b="1" dirty="0" smtClean="0"/>
              <a:t>                                                                          - transformation</a:t>
            </a:r>
          </a:p>
          <a:p>
            <a:pPr algn="l">
              <a:buNone/>
            </a:pPr>
            <a:r>
              <a:rPr lang="en-US" b="1" dirty="0" smtClean="0"/>
              <a:t>- transduction</a:t>
            </a:r>
            <a:r>
              <a:rPr lang="ar-SA" b="1" dirty="0" smtClean="0"/>
              <a:t>                        </a:t>
            </a:r>
            <a:r>
              <a:rPr lang="en-US" b="1" dirty="0" smtClean="0"/>
              <a:t>  </a:t>
            </a:r>
            <a:r>
              <a:rPr lang="ar-SA" b="1" dirty="0" smtClean="0"/>
              <a:t>             </a:t>
            </a:r>
            <a:r>
              <a:rPr lang="en-US" b="1" dirty="0" smtClean="0"/>
              <a:t>                             </a:t>
            </a:r>
          </a:p>
          <a:p>
            <a:pPr algn="l">
              <a:buNone/>
            </a:pPr>
            <a:r>
              <a:rPr lang="ar-SA" b="1" dirty="0" smtClean="0"/>
              <a:t>                                 </a:t>
            </a:r>
            <a:r>
              <a:rPr lang="en-US" b="1" dirty="0" smtClean="0"/>
              <a:t>                                                                                                                                                            -  conjugation                   </a:t>
            </a:r>
            <a:r>
              <a:rPr lang="ar-SA" b="1" dirty="0" smtClean="0"/>
              <a:t>      </a:t>
            </a:r>
            <a:r>
              <a:rPr lang="en-US" b="1" dirty="0" smtClean="0"/>
              <a:t>        </a:t>
            </a:r>
          </a:p>
          <a:p>
            <a:pPr algn="l">
              <a:buNone/>
            </a:pPr>
            <a:r>
              <a:rPr lang="en-US" dirty="0" smtClean="0"/>
              <a:t>                                      </a:t>
            </a:r>
            <a:endParaRPr lang="ar-SA" dirty="0"/>
          </a:p>
        </p:txBody>
      </p:sp>
      <p:cxnSp>
        <p:nvCxnSpPr>
          <p:cNvPr id="5" name="رابط كسهم مستقيم 4"/>
          <p:cNvCxnSpPr/>
          <p:nvPr/>
        </p:nvCxnSpPr>
        <p:spPr>
          <a:xfrm rot="10800000" flipV="1">
            <a:off x="1428728" y="1785926"/>
            <a:ext cx="2357454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/>
          <p:nvPr/>
        </p:nvCxnSpPr>
        <p:spPr>
          <a:xfrm>
            <a:off x="3714744" y="1785926"/>
            <a:ext cx="2214578" cy="7143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 rot="10800000" flipV="1">
            <a:off x="4714876" y="2928934"/>
            <a:ext cx="928694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/>
          <p:nvPr/>
        </p:nvCxnSpPr>
        <p:spPr>
          <a:xfrm>
            <a:off x="5643570" y="2928934"/>
            <a:ext cx="1143008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كسهم مستقيم 12"/>
          <p:cNvCxnSpPr/>
          <p:nvPr/>
        </p:nvCxnSpPr>
        <p:spPr>
          <a:xfrm rot="10800000" flipV="1">
            <a:off x="1928794" y="3643314"/>
            <a:ext cx="2286016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رابط كسهم مستقيم 14"/>
          <p:cNvCxnSpPr/>
          <p:nvPr/>
        </p:nvCxnSpPr>
        <p:spPr>
          <a:xfrm rot="5400000">
            <a:off x="4036215" y="3821909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7" name="سهم إلى اليمين 16"/>
          <p:cNvSpPr/>
          <p:nvPr/>
        </p:nvSpPr>
        <p:spPr>
          <a:xfrm>
            <a:off x="5072066" y="4714884"/>
            <a:ext cx="500066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سهم إلى اليمين 18"/>
          <p:cNvSpPr/>
          <p:nvPr/>
        </p:nvSpPr>
        <p:spPr>
          <a:xfrm>
            <a:off x="5072066" y="4357694"/>
            <a:ext cx="500066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سهم إلى اليمين 19"/>
          <p:cNvSpPr/>
          <p:nvPr/>
        </p:nvSpPr>
        <p:spPr>
          <a:xfrm>
            <a:off x="5072066" y="5286388"/>
            <a:ext cx="500066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سهم للأسفل 20"/>
          <p:cNvSpPr/>
          <p:nvPr/>
        </p:nvSpPr>
        <p:spPr>
          <a:xfrm flipH="1">
            <a:off x="6072198" y="3643314"/>
            <a:ext cx="714380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47763"/>
            <a:ext cx="7488831" cy="5017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72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Phenotypic variation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b="1" dirty="0" smtClean="0"/>
              <a:t>Any change under the influence of environment</a:t>
            </a:r>
          </a:p>
          <a:p>
            <a:pPr algn="l">
              <a:buNone/>
            </a:pPr>
            <a:endParaRPr lang="en-US" b="1" dirty="0" smtClean="0"/>
          </a:p>
          <a:p>
            <a:pPr algn="l">
              <a:buNone/>
            </a:pPr>
            <a:r>
              <a:rPr lang="en-US" b="1" dirty="0" smtClean="0"/>
              <a:t>                    </a:t>
            </a:r>
            <a:r>
              <a:rPr lang="en-US" b="1" dirty="0" smtClean="0">
                <a:solidFill>
                  <a:srgbClr val="0070C0"/>
                </a:solidFill>
              </a:rPr>
              <a:t>  reversible</a:t>
            </a:r>
          </a:p>
          <a:p>
            <a:pPr algn="l">
              <a:buNone/>
            </a:pPr>
            <a:r>
              <a:rPr lang="ar-SA" b="1" dirty="0" smtClean="0"/>
              <a:t>        </a:t>
            </a:r>
            <a:r>
              <a:rPr lang="en-US" b="1" dirty="0" smtClean="0"/>
              <a:t>                                                unstable                 </a:t>
            </a:r>
          </a:p>
          <a:p>
            <a:pPr algn="l">
              <a:buNone/>
            </a:pPr>
            <a:r>
              <a:rPr lang="en-US" b="1" dirty="0" smtClean="0"/>
              <a:t>                  </a:t>
            </a:r>
            <a:r>
              <a:rPr lang="en-US" b="1" dirty="0" smtClean="0">
                <a:solidFill>
                  <a:srgbClr val="0070C0"/>
                </a:solidFill>
              </a:rPr>
              <a:t>non heritable</a:t>
            </a:r>
          </a:p>
          <a:p>
            <a:pPr algn="l">
              <a:buNone/>
            </a:pPr>
            <a:endParaRPr lang="en-US" b="1" dirty="0" smtClean="0"/>
          </a:p>
          <a:p>
            <a:pPr algn="l">
              <a:buNone/>
            </a:pPr>
            <a:r>
              <a:rPr lang="en-US" dirty="0" smtClean="0">
                <a:solidFill>
                  <a:srgbClr val="FF0000"/>
                </a:solidFill>
              </a:rPr>
              <a:t>Such  as :   </a:t>
            </a:r>
            <a:r>
              <a:rPr lang="en-US" b="1" dirty="0" smtClean="0"/>
              <a:t>loss of flagella</a:t>
            </a:r>
          </a:p>
          <a:p>
            <a:pPr algn="l">
              <a:buNone/>
            </a:pPr>
            <a:r>
              <a:rPr lang="en-US" b="1" dirty="0" smtClean="0"/>
              <a:t>                   loss of cell wall</a:t>
            </a:r>
          </a:p>
          <a:p>
            <a:pPr algn="l">
              <a:buNone/>
            </a:pPr>
            <a:r>
              <a:rPr lang="en-US" b="1" dirty="0" smtClean="0"/>
              <a:t>                   change of colony appearance  ( smooth, rough)</a:t>
            </a:r>
            <a:endParaRPr lang="ar-SA" b="1" dirty="0"/>
          </a:p>
        </p:txBody>
      </p:sp>
      <p:sp>
        <p:nvSpPr>
          <p:cNvPr id="4" name="سهم إلى اليمين 3"/>
          <p:cNvSpPr/>
          <p:nvPr/>
        </p:nvSpPr>
        <p:spPr>
          <a:xfrm>
            <a:off x="714348" y="3429000"/>
            <a:ext cx="1143008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Genotypic variation </a:t>
            </a:r>
          </a:p>
          <a:p>
            <a:pPr algn="l">
              <a:buNone/>
            </a:pPr>
            <a:endParaRPr lang="en-US" b="1" dirty="0" smtClean="0"/>
          </a:p>
          <a:p>
            <a:pPr algn="l">
              <a:buNone/>
            </a:pPr>
            <a:r>
              <a:rPr lang="en-US" b="1" dirty="0" smtClean="0"/>
              <a:t>              irreversible</a:t>
            </a:r>
          </a:p>
          <a:p>
            <a:pPr algn="l">
              <a:buNone/>
            </a:pPr>
            <a:r>
              <a:rPr lang="en-US" b="1" dirty="0" smtClean="0"/>
              <a:t>              stable</a:t>
            </a:r>
          </a:p>
          <a:p>
            <a:pPr algn="l">
              <a:buNone/>
            </a:pPr>
            <a:r>
              <a:rPr lang="en-US" b="1" dirty="0" smtClean="0"/>
              <a:t>              heritable</a:t>
            </a:r>
          </a:p>
          <a:p>
            <a:pPr algn="l">
              <a:buNone/>
            </a:pPr>
            <a:endParaRPr lang="en-US" b="1" dirty="0" smtClean="0"/>
          </a:p>
          <a:p>
            <a:pPr algn="l">
              <a:buNone/>
            </a:pPr>
            <a:r>
              <a:rPr lang="en-US" b="1" dirty="0" smtClean="0">
                <a:solidFill>
                  <a:srgbClr val="0070C0"/>
                </a:solidFill>
              </a:rPr>
              <a:t>due to changes in nucleotide sequences</a:t>
            </a:r>
            <a:endParaRPr lang="ar-SA" b="1" dirty="0">
              <a:solidFill>
                <a:srgbClr val="0070C0"/>
              </a:solidFill>
            </a:endParaRPr>
          </a:p>
        </p:txBody>
      </p:sp>
      <p:sp>
        <p:nvSpPr>
          <p:cNvPr id="4" name="سهم إلى اليمين 3"/>
          <p:cNvSpPr/>
          <p:nvPr/>
        </p:nvSpPr>
        <p:spPr>
          <a:xfrm flipV="1">
            <a:off x="642910" y="2928934"/>
            <a:ext cx="78581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سهم إلى اليمين 4"/>
          <p:cNvSpPr/>
          <p:nvPr/>
        </p:nvSpPr>
        <p:spPr>
          <a:xfrm>
            <a:off x="714348" y="3500438"/>
            <a:ext cx="78581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سهم إلى اليمين 5"/>
          <p:cNvSpPr/>
          <p:nvPr/>
        </p:nvSpPr>
        <p:spPr>
          <a:xfrm>
            <a:off x="714348" y="4071942"/>
            <a:ext cx="714380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mutation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b="1" dirty="0" smtClean="0"/>
              <a:t> the genome is normally identical in all the progeny</a:t>
            </a:r>
          </a:p>
          <a:p>
            <a:pPr algn="l">
              <a:buNone/>
            </a:pPr>
            <a:r>
              <a:rPr lang="en-US" b="1" dirty="0" smtClean="0"/>
              <a:t>Due to asexual binary fission ( bacterial reproduction )</a:t>
            </a:r>
          </a:p>
          <a:p>
            <a:pPr algn="l">
              <a:buNone/>
            </a:pPr>
            <a:r>
              <a:rPr lang="en-US" b="1" dirty="0" smtClean="0"/>
              <a:t>Therefore DNA replication is very accurate</a:t>
            </a:r>
          </a:p>
          <a:p>
            <a:pPr algn="l">
              <a:buNone/>
            </a:pPr>
            <a:endParaRPr lang="en-US" b="1" dirty="0" smtClean="0"/>
          </a:p>
          <a:p>
            <a:pPr algn="l">
              <a:buNone/>
            </a:pPr>
            <a:r>
              <a:rPr lang="en-US" b="1" dirty="0" smtClean="0"/>
              <a:t>But rarely inaccuracies produce a slight altered nucleotide sequence in one of the progeny cell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Called mutation</a:t>
            </a:r>
            <a:r>
              <a:rPr lang="en-US" dirty="0" smtClean="0"/>
              <a:t>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b="1" dirty="0" smtClean="0"/>
              <a:t>Mutation is </a:t>
            </a:r>
          </a:p>
          <a:p>
            <a:pPr algn="l">
              <a:buNone/>
            </a:pPr>
            <a:r>
              <a:rPr lang="en-US" b="1" dirty="0" smtClean="0"/>
              <a:t>Irreversible )</a:t>
            </a:r>
            <a:r>
              <a:rPr lang="ar-SA" b="1" dirty="0" smtClean="0"/>
              <a:t> )    </a:t>
            </a:r>
            <a:r>
              <a:rPr lang="en-US" b="1" dirty="0" smtClean="0"/>
              <a:t>                                                     </a:t>
            </a:r>
            <a:r>
              <a:rPr lang="en-US" b="1" dirty="0" smtClean="0">
                <a:solidFill>
                  <a:srgbClr val="FF0000"/>
                </a:solidFill>
              </a:rPr>
              <a:t>stable</a:t>
            </a:r>
          </a:p>
          <a:p>
            <a:pPr algn="l">
              <a:buNone/>
            </a:pPr>
            <a:r>
              <a:rPr lang="ar-SA" b="1" dirty="0" smtClean="0"/>
              <a:t>   </a:t>
            </a:r>
            <a:endParaRPr lang="en-US" b="1" dirty="0" smtClean="0"/>
          </a:p>
          <a:p>
            <a:pPr algn="l">
              <a:buNone/>
            </a:pPr>
            <a:r>
              <a:rPr lang="en-US" b="1" dirty="0" smtClean="0"/>
              <a:t>Passed to the subsequent generation )</a:t>
            </a:r>
            <a:r>
              <a:rPr lang="ar-SA" b="1" dirty="0" smtClean="0"/>
              <a:t> ) </a:t>
            </a:r>
            <a:r>
              <a:rPr lang="en-US" b="1" dirty="0" smtClean="0">
                <a:solidFill>
                  <a:srgbClr val="FF0000"/>
                </a:solidFill>
              </a:rPr>
              <a:t>heritable</a:t>
            </a:r>
            <a:r>
              <a:rPr lang="en-US" dirty="0" smtClean="0"/>
              <a:t>                  </a:t>
            </a:r>
          </a:p>
          <a:p>
            <a:pPr algn="l">
              <a:buNone/>
            </a:pPr>
            <a:r>
              <a:rPr lang="ar-SA" dirty="0" smtClean="0"/>
              <a:t>    </a:t>
            </a:r>
            <a:r>
              <a:rPr lang="en-US" dirty="0" smtClean="0"/>
              <a:t> </a:t>
            </a:r>
          </a:p>
          <a:p>
            <a:pPr algn="l">
              <a:buNone/>
            </a:pPr>
            <a:r>
              <a:rPr lang="en-US" dirty="0" smtClean="0"/>
              <a:t>                                                 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Mutation can occur in 2 ways :</a:t>
            </a:r>
          </a:p>
          <a:p>
            <a:pPr algn="l">
              <a:buNone/>
            </a:pPr>
            <a:endParaRPr lang="en-US" b="1" dirty="0" smtClean="0"/>
          </a:p>
          <a:p>
            <a:pPr algn="l">
              <a:buNone/>
            </a:pPr>
            <a:r>
              <a:rPr lang="en-US" b="1" dirty="0" smtClean="0"/>
              <a:t>Spontaneously                                 induced by </a:t>
            </a:r>
          </a:p>
          <a:p>
            <a:pPr algn="l">
              <a:buNone/>
            </a:pPr>
            <a:r>
              <a:rPr lang="en-US" b="1" dirty="0" smtClean="0"/>
              <a:t>Rare   1 - 10⁶                                       using certain </a:t>
            </a:r>
          </a:p>
          <a:p>
            <a:pPr algn="l">
              <a:buNone/>
            </a:pPr>
            <a:r>
              <a:rPr lang="en-US" b="1" dirty="0" smtClean="0"/>
              <a:t>Change of DNA                             chemical or   physical</a:t>
            </a:r>
          </a:p>
          <a:p>
            <a:pPr algn="l">
              <a:buNone/>
            </a:pPr>
            <a:r>
              <a:rPr lang="en-US" b="1" dirty="0" smtClean="0"/>
              <a:t>                                                              agents ( mutagens)</a:t>
            </a:r>
          </a:p>
          <a:p>
            <a:pPr algn="l">
              <a:buNone/>
            </a:pPr>
            <a:r>
              <a:rPr lang="en-US" b="1" dirty="0" smtClean="0"/>
              <a:t>                                                             - U.V rays</a:t>
            </a:r>
          </a:p>
          <a:p>
            <a:pPr algn="l">
              <a:buNone/>
            </a:pPr>
            <a:r>
              <a:rPr lang="en-US" b="1" dirty="0" smtClean="0"/>
              <a:t>                                                                  - X- rays</a:t>
            </a:r>
          </a:p>
          <a:p>
            <a:pPr algn="l">
              <a:buNone/>
            </a:pPr>
            <a:r>
              <a:rPr lang="en-US" b="1" dirty="0" smtClean="0"/>
              <a:t>                                                                      - H2O2</a:t>
            </a:r>
            <a:endParaRPr lang="ar-SA" b="1" dirty="0"/>
          </a:p>
        </p:txBody>
      </p:sp>
      <p:sp>
        <p:nvSpPr>
          <p:cNvPr id="6" name="سهم منحني إلى اليسار 5"/>
          <p:cNvSpPr/>
          <p:nvPr/>
        </p:nvSpPr>
        <p:spPr>
          <a:xfrm>
            <a:off x="3071802" y="2428868"/>
            <a:ext cx="928694" cy="114300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7" name="سهم منحني إلى اليمين 6"/>
          <p:cNvSpPr/>
          <p:nvPr/>
        </p:nvSpPr>
        <p:spPr>
          <a:xfrm>
            <a:off x="4000496" y="2428868"/>
            <a:ext cx="1000132" cy="107157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MUTATION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Multisite mutation                            point mutation</a:t>
            </a:r>
          </a:p>
          <a:p>
            <a:pPr algn="l">
              <a:buNone/>
            </a:pPr>
            <a:r>
              <a:rPr lang="ar-SA" b="1" dirty="0" smtClean="0"/>
              <a:t>             </a:t>
            </a:r>
            <a:r>
              <a:rPr lang="en-US" b="1" dirty="0" smtClean="0"/>
              <a:t>                                                                                   affecting one or very few</a:t>
            </a:r>
            <a:r>
              <a:rPr lang="ar-SA" b="1" dirty="0" smtClean="0"/>
              <a:t>         </a:t>
            </a:r>
            <a:r>
              <a:rPr lang="en-US" b="1" dirty="0" smtClean="0"/>
              <a:t>Extensive chromosomal</a:t>
            </a:r>
          </a:p>
          <a:p>
            <a:pPr algn="l">
              <a:buNone/>
            </a:pPr>
            <a:r>
              <a:rPr lang="en-US" b="1" dirty="0" smtClean="0"/>
              <a:t> rearrangements</a:t>
            </a:r>
          </a:p>
          <a:p>
            <a:pPr algn="l">
              <a:buFontTx/>
              <a:buChar char="-"/>
            </a:pPr>
            <a:r>
              <a:rPr lang="en-US" b="1" dirty="0" smtClean="0">
                <a:solidFill>
                  <a:srgbClr val="0070C0"/>
                </a:solidFill>
              </a:rPr>
              <a:t>Inversion </a:t>
            </a:r>
            <a:r>
              <a:rPr lang="en-US" b="1" dirty="0" smtClean="0"/>
              <a:t>                                      - </a:t>
            </a:r>
            <a:r>
              <a:rPr lang="en-US" b="1" dirty="0" smtClean="0">
                <a:solidFill>
                  <a:srgbClr val="002060"/>
                </a:solidFill>
              </a:rPr>
              <a:t>substitution</a:t>
            </a:r>
            <a:r>
              <a:rPr lang="en-US" b="1" dirty="0" smtClean="0"/>
              <a:t> one  to                                                                                            another</a:t>
            </a:r>
          </a:p>
          <a:p>
            <a:pPr algn="l">
              <a:buFontTx/>
              <a:buChar char="-"/>
            </a:pPr>
            <a:endParaRPr lang="en-US" b="1" dirty="0" smtClean="0"/>
          </a:p>
          <a:p>
            <a:pPr algn="l">
              <a:buFontTx/>
              <a:buChar char="-"/>
            </a:pPr>
            <a:r>
              <a:rPr lang="en-US" b="1" dirty="0" smtClean="0"/>
              <a:t> one or more</a:t>
            </a:r>
            <a:r>
              <a:rPr lang="ar-SA" b="1" dirty="0" smtClean="0"/>
              <a:t> 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70C0"/>
                </a:solidFill>
              </a:rPr>
              <a:t>Duplication </a:t>
            </a:r>
            <a:r>
              <a:rPr lang="en-US" b="1" dirty="0" smtClean="0"/>
              <a:t>                                  - </a:t>
            </a:r>
            <a:r>
              <a:rPr lang="en-US" b="1" dirty="0" smtClean="0">
                <a:solidFill>
                  <a:srgbClr val="002060"/>
                </a:solidFill>
              </a:rPr>
              <a:t>deletion</a:t>
            </a:r>
          </a:p>
          <a:p>
            <a:pPr algn="l">
              <a:buFontTx/>
              <a:buChar char="-"/>
            </a:pPr>
            <a:endParaRPr lang="en-US" b="1" dirty="0" smtClean="0"/>
          </a:p>
          <a:p>
            <a:pPr algn="l">
              <a:buFontTx/>
              <a:buChar char="-"/>
            </a:pPr>
            <a:r>
              <a:rPr lang="en-US" b="1" dirty="0" smtClean="0">
                <a:solidFill>
                  <a:srgbClr val="0070C0"/>
                </a:solidFill>
              </a:rPr>
              <a:t>Deletion </a:t>
            </a:r>
            <a:r>
              <a:rPr lang="en-US" b="1" dirty="0" smtClean="0"/>
              <a:t>                                     </a:t>
            </a:r>
            <a:r>
              <a:rPr lang="en-US" b="1" dirty="0" smtClean="0">
                <a:solidFill>
                  <a:srgbClr val="002060"/>
                </a:solidFill>
              </a:rPr>
              <a:t>-   insertion    </a:t>
            </a:r>
            <a:r>
              <a:rPr lang="en-US" b="1" dirty="0" smtClean="0"/>
              <a:t>one or more                        </a:t>
            </a:r>
            <a:endParaRPr lang="ar-SA" b="1" dirty="0"/>
          </a:p>
        </p:txBody>
      </p:sp>
      <p:cxnSp>
        <p:nvCxnSpPr>
          <p:cNvPr id="5" name="رابط كسهم مستقيم 4"/>
          <p:cNvCxnSpPr>
            <a:stCxn id="3" idx="0"/>
          </p:cNvCxnSpPr>
          <p:nvPr/>
        </p:nvCxnSpPr>
        <p:spPr>
          <a:xfrm rot="16200000" flipH="1" flipV="1">
            <a:off x="3789521" y="1574951"/>
            <a:ext cx="421950" cy="1143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>
            <a:stCxn id="3" idx="0"/>
          </p:cNvCxnSpPr>
          <p:nvPr/>
        </p:nvCxnSpPr>
        <p:spPr>
          <a:xfrm rot="16200000" flipH="1">
            <a:off x="4896810" y="1610670"/>
            <a:ext cx="350512" cy="10001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mutation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b="1" dirty="0" smtClean="0"/>
              <a:t>Mutation involving extensive chromosomal rearrangements  such as :</a:t>
            </a:r>
          </a:p>
          <a:p>
            <a:pPr algn="l">
              <a:buNone/>
            </a:pPr>
            <a:endParaRPr lang="en-US" b="1" dirty="0" smtClean="0"/>
          </a:p>
          <a:p>
            <a:pPr algn="l">
              <a:buNone/>
            </a:pPr>
            <a:r>
              <a:rPr lang="en-US" b="1" dirty="0" smtClean="0"/>
              <a:t>A    b    c    d     e    f     g</a:t>
            </a:r>
            <a:r>
              <a:rPr lang="ar-SA" b="1" dirty="0" smtClean="0"/>
              <a:t> </a:t>
            </a:r>
            <a:r>
              <a:rPr lang="en-US" b="1" dirty="0" smtClean="0"/>
              <a:t>Normal ( wild type )        </a:t>
            </a:r>
          </a:p>
          <a:p>
            <a:pPr algn="l">
              <a:buNone/>
            </a:pPr>
            <a:r>
              <a:rPr lang="ar-SA" b="1" dirty="0" smtClean="0"/>
              <a:t> </a:t>
            </a:r>
            <a:r>
              <a:rPr lang="en-US" b="1" dirty="0" smtClean="0"/>
              <a:t>   a      b     f    d    e   c     g</a:t>
            </a:r>
            <a:r>
              <a:rPr lang="ar-SA" b="1" dirty="0" smtClean="0"/>
              <a:t>                   </a:t>
            </a:r>
            <a:r>
              <a:rPr lang="en-US" b="1" dirty="0" smtClean="0"/>
              <a:t> 1- inversion</a:t>
            </a:r>
          </a:p>
          <a:p>
            <a:pPr algn="l">
              <a:buNone/>
            </a:pPr>
            <a:r>
              <a:rPr lang="ar-SA" b="1" dirty="0" smtClean="0"/>
              <a:t>              </a:t>
            </a:r>
            <a:r>
              <a:rPr lang="en-US" b="1" dirty="0" smtClean="0"/>
              <a:t>              a    b    c    b   c   d  </a:t>
            </a:r>
            <a:r>
              <a:rPr lang="ar-SA" b="1" dirty="0" smtClean="0"/>
              <a:t>    </a:t>
            </a:r>
            <a:r>
              <a:rPr lang="en-US" b="1" dirty="0" smtClean="0"/>
              <a:t> 2- duplication</a:t>
            </a:r>
          </a:p>
          <a:p>
            <a:pPr algn="l">
              <a:buNone/>
            </a:pPr>
            <a:r>
              <a:rPr lang="ar-SA" b="1" dirty="0" smtClean="0"/>
              <a:t>  </a:t>
            </a:r>
            <a:r>
              <a:rPr lang="en-US" b="1" dirty="0" smtClean="0"/>
              <a:t>                        a    b     e      f       </a:t>
            </a:r>
            <a:r>
              <a:rPr lang="ar-SA" b="1" dirty="0" smtClean="0"/>
              <a:t> </a:t>
            </a:r>
            <a:r>
              <a:rPr lang="en-US" b="1" dirty="0" smtClean="0"/>
              <a:t> 3- deletion</a:t>
            </a:r>
          </a:p>
          <a:p>
            <a:pPr algn="l">
              <a:buNone/>
            </a:pPr>
            <a:r>
              <a:rPr lang="en-US" b="1" dirty="0" smtClean="0"/>
              <a:t>             a      b   x    d   e   f     g</a:t>
            </a:r>
            <a:r>
              <a:rPr lang="ar-SA" b="1" dirty="0" smtClean="0"/>
              <a:t>   </a:t>
            </a:r>
            <a:r>
              <a:rPr lang="en-US" b="1" dirty="0" smtClean="0"/>
              <a:t> 4- </a:t>
            </a:r>
            <a:r>
              <a:rPr lang="en-US" b="1" dirty="0" err="1" smtClean="0"/>
              <a:t>substituation</a:t>
            </a:r>
            <a:endParaRPr lang="en-US" b="1" dirty="0" smtClean="0"/>
          </a:p>
          <a:p>
            <a:pPr algn="l">
              <a:buNone/>
            </a:pPr>
            <a:r>
              <a:rPr lang="ar-SA" b="1" dirty="0" smtClean="0"/>
              <a:t> </a:t>
            </a:r>
            <a:r>
              <a:rPr lang="en-US" b="1" dirty="0" smtClean="0"/>
              <a:t>                       a     b  x    c    d  e   f   g</a:t>
            </a:r>
            <a:r>
              <a:rPr lang="ar-SA" b="1" dirty="0" smtClean="0"/>
              <a:t> </a:t>
            </a:r>
            <a:r>
              <a:rPr lang="en-US" b="1" dirty="0" smtClean="0"/>
              <a:t>  5- insertion</a:t>
            </a:r>
            <a:endParaRPr lang="ar-SA" b="1" dirty="0"/>
          </a:p>
        </p:txBody>
      </p:sp>
      <p:cxnSp>
        <p:nvCxnSpPr>
          <p:cNvPr id="7" name="رابط مستقيم 6"/>
          <p:cNvCxnSpPr/>
          <p:nvPr/>
        </p:nvCxnSpPr>
        <p:spPr>
          <a:xfrm>
            <a:off x="4000496" y="3786190"/>
            <a:ext cx="342902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مستقيم 11"/>
          <p:cNvCxnSpPr/>
          <p:nvPr/>
        </p:nvCxnSpPr>
        <p:spPr>
          <a:xfrm rot="5400000" flipH="1" flipV="1">
            <a:off x="4608513" y="3606801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مستقيم 13"/>
          <p:cNvCxnSpPr/>
          <p:nvPr/>
        </p:nvCxnSpPr>
        <p:spPr>
          <a:xfrm rot="5400000" flipH="1" flipV="1">
            <a:off x="5108579" y="3606801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مستقيم 15"/>
          <p:cNvCxnSpPr/>
          <p:nvPr/>
        </p:nvCxnSpPr>
        <p:spPr>
          <a:xfrm rot="5400000" flipH="1" flipV="1">
            <a:off x="5608645" y="3678239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مستقيم 17"/>
          <p:cNvCxnSpPr/>
          <p:nvPr/>
        </p:nvCxnSpPr>
        <p:spPr>
          <a:xfrm rot="5400000" flipH="1" flipV="1">
            <a:off x="6287306" y="3713958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مستقيم 19"/>
          <p:cNvCxnSpPr/>
          <p:nvPr/>
        </p:nvCxnSpPr>
        <p:spPr>
          <a:xfrm rot="5400000" flipH="1" flipV="1">
            <a:off x="6715934" y="3713958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رابط مستقيم 21"/>
          <p:cNvCxnSpPr/>
          <p:nvPr/>
        </p:nvCxnSpPr>
        <p:spPr>
          <a:xfrm rot="5400000" flipH="1" flipV="1">
            <a:off x="7144562" y="3642520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رابط مستقيم 23"/>
          <p:cNvCxnSpPr/>
          <p:nvPr/>
        </p:nvCxnSpPr>
        <p:spPr>
          <a:xfrm rot="5400000" flipH="1" flipV="1">
            <a:off x="7608909" y="3678239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47763"/>
            <a:ext cx="8424935" cy="5377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047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836712"/>
            <a:ext cx="3505199" cy="541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988466"/>
            <a:ext cx="3886199" cy="517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30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47763"/>
            <a:ext cx="7632847" cy="508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913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transfer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l">
              <a:buNone/>
            </a:pPr>
            <a:r>
              <a:rPr lang="en-US" b="1" dirty="0" smtClean="0"/>
              <a:t>Change in the genome of a bacterial cell may be caused either by </a:t>
            </a:r>
          </a:p>
          <a:p>
            <a:pPr marL="0" indent="0" algn="l">
              <a:buNone/>
            </a:pPr>
            <a:endParaRPr lang="en-US" b="1" dirty="0"/>
          </a:p>
          <a:p>
            <a:pPr marL="0" indent="0" algn="l">
              <a:buNone/>
            </a:pPr>
            <a:r>
              <a:rPr lang="en-US" b="1" dirty="0" smtClean="0"/>
              <a:t> A mutation in the DNA         additional DNA from an                 of the cell                                external source</a:t>
            </a:r>
          </a:p>
          <a:p>
            <a:pPr marL="0" indent="0" algn="l">
              <a:buNone/>
            </a:pPr>
            <a:r>
              <a:rPr lang="en-US" b="1" dirty="0"/>
              <a:t> </a:t>
            </a:r>
            <a:r>
              <a:rPr lang="en-US" b="1" dirty="0" smtClean="0"/>
              <a:t>   </a:t>
            </a:r>
          </a:p>
          <a:p>
            <a:pPr marL="0" indent="0" algn="l">
              <a:buNone/>
            </a:pPr>
            <a:r>
              <a:rPr lang="en-US" b="1" dirty="0"/>
              <a:t> </a:t>
            </a:r>
            <a:r>
              <a:rPr lang="en-US" b="1" dirty="0" smtClean="0"/>
              <a:t>                                               DNA may be transferred                                                          between bacteria by </a:t>
            </a:r>
          </a:p>
          <a:p>
            <a:pPr marL="0" indent="0" algn="l">
              <a:buNone/>
            </a:pPr>
            <a:endParaRPr lang="en-US" b="1" dirty="0"/>
          </a:p>
          <a:p>
            <a:pPr marL="0" indent="0" algn="l">
              <a:buNone/>
            </a:pPr>
            <a:r>
              <a:rPr lang="en-US" b="1" dirty="0" smtClean="0"/>
              <a:t>             </a:t>
            </a:r>
          </a:p>
          <a:p>
            <a:pPr marL="0" indent="0" algn="l">
              <a:buNone/>
            </a:pPr>
            <a:r>
              <a:rPr lang="en-US" b="1" dirty="0" smtClean="0"/>
              <a:t>   transformation       transduction       conjugation                          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843808" y="2348880"/>
            <a:ext cx="1512168" cy="504056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378561" y="2350604"/>
            <a:ext cx="1224136" cy="50405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012160" y="3643314"/>
            <a:ext cx="0" cy="36004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2531065" y="4845837"/>
            <a:ext cx="1512168" cy="36004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716016" y="4845837"/>
            <a:ext cx="396044" cy="48967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192180" y="4845837"/>
            <a:ext cx="756084" cy="48967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01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47763"/>
            <a:ext cx="7992887" cy="508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1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Transformation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Def.:</a:t>
            </a:r>
          </a:p>
          <a:p>
            <a:pPr marL="0" indent="0" algn="l">
              <a:buNone/>
            </a:pPr>
            <a:r>
              <a:rPr lang="en-US" b="1" dirty="0" smtClean="0"/>
              <a:t>bacterial cell can take small naked DNA fragments from its    surroundings which brings about a genetic change in the recipient cell(</a:t>
            </a:r>
          </a:p>
          <a:p>
            <a:pPr marL="0" indent="0" algn="l">
              <a:buNone/>
            </a:pPr>
            <a:endParaRPr lang="en-US" b="1" dirty="0"/>
          </a:p>
          <a:p>
            <a:pPr marL="0" indent="0" algn="l">
              <a:buNone/>
            </a:pPr>
            <a:r>
              <a:rPr lang="en-US" b="1" dirty="0" smtClean="0">
                <a:solidFill>
                  <a:srgbClr val="0070C0"/>
                </a:solidFill>
              </a:rPr>
              <a:t>- Certain bacteria as(  </a:t>
            </a:r>
            <a:r>
              <a:rPr lang="en-US" b="1" dirty="0" smtClean="0">
                <a:solidFill>
                  <a:srgbClr val="C00000"/>
                </a:solidFill>
              </a:rPr>
              <a:t>Bacillus, </a:t>
            </a:r>
            <a:r>
              <a:rPr lang="en-US" b="1" dirty="0" err="1" smtClean="0">
                <a:solidFill>
                  <a:srgbClr val="C00000"/>
                </a:solidFill>
              </a:rPr>
              <a:t>Haemophilus</a:t>
            </a:r>
            <a:r>
              <a:rPr lang="en-US" b="1" dirty="0" smtClean="0">
                <a:solidFill>
                  <a:srgbClr val="C00000"/>
                </a:solidFill>
              </a:rPr>
              <a:t>, Neisseria,  Pneumococcus</a:t>
            </a:r>
            <a:r>
              <a:rPr lang="en-US" b="1" dirty="0" smtClean="0">
                <a:solidFill>
                  <a:srgbClr val="0070C0"/>
                </a:solidFill>
              </a:rPr>
              <a:t> ) can take up DNA from the environment &amp; can be incorporated into the recipient 'chromosome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48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Factors affecting transformation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l">
              <a:buNone/>
            </a:pPr>
            <a:endParaRPr lang="en-US" dirty="0" smtClean="0"/>
          </a:p>
          <a:p>
            <a:pPr marL="0" indent="0" algn="l">
              <a:buNone/>
            </a:pPr>
            <a:endParaRPr lang="en-US" b="1" dirty="0" smtClean="0"/>
          </a:p>
          <a:p>
            <a:pPr marL="0" indent="0" algn="l">
              <a:buNone/>
            </a:pPr>
            <a:r>
              <a:rPr lang="en-US" b="1" dirty="0" smtClean="0">
                <a:solidFill>
                  <a:srgbClr val="C00000"/>
                </a:solidFill>
              </a:rPr>
              <a:t>DNA size state                                          competence of the           </a:t>
            </a:r>
          </a:p>
          <a:p>
            <a:pPr marL="0" indent="0" algn="l">
              <a:buNone/>
            </a:pPr>
            <a:r>
              <a:rPr lang="en-US" b="1" dirty="0" smtClean="0">
                <a:solidFill>
                  <a:srgbClr val="C00000"/>
                </a:solidFill>
              </a:rPr>
              <a:t>                                                                               recipient                 </a:t>
            </a:r>
          </a:p>
          <a:p>
            <a:pPr marL="0" indent="0" algn="l">
              <a:buNone/>
            </a:pP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B050"/>
                </a:solidFill>
              </a:rPr>
              <a:t>ds DNA of at least</a:t>
            </a:r>
            <a:r>
              <a:rPr lang="en-US" b="1" dirty="0" smtClean="0"/>
              <a:t>                         - some bacteria are able to </a:t>
            </a:r>
          </a:p>
          <a:p>
            <a:pPr marL="0" indent="0"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   5x 10⁵ </a:t>
            </a:r>
            <a:r>
              <a:rPr lang="en-US" b="1" dirty="0" err="1" smtClean="0">
                <a:solidFill>
                  <a:srgbClr val="00B050"/>
                </a:solidFill>
              </a:rPr>
              <a:t>daltons</a:t>
            </a:r>
            <a:r>
              <a:rPr lang="en-US" b="1" dirty="0" smtClean="0">
                <a:solidFill>
                  <a:srgbClr val="00B050"/>
                </a:solidFill>
              </a:rPr>
              <a:t>                               </a:t>
            </a:r>
            <a:r>
              <a:rPr lang="en-US" b="1" dirty="0" smtClean="0"/>
              <a:t>take up DNA naturally only at </a:t>
            </a:r>
          </a:p>
          <a:p>
            <a:pPr marL="0" indent="0" algn="l">
              <a:buNone/>
            </a:pPr>
            <a:r>
              <a:rPr lang="en-US" b="1" dirty="0" smtClean="0">
                <a:solidFill>
                  <a:srgbClr val="00B050"/>
                </a:solidFill>
              </a:rPr>
              <a:t>Thus, transformation                </a:t>
            </a:r>
            <a:r>
              <a:rPr lang="en-US" b="1" dirty="0" smtClean="0"/>
              <a:t>particular time in their growth </a:t>
            </a:r>
          </a:p>
          <a:p>
            <a:pPr marL="0" indent="0" algn="l">
              <a:buNone/>
            </a:pPr>
            <a:r>
              <a:rPr lang="en-US" b="1" dirty="0" smtClean="0">
                <a:solidFill>
                  <a:srgbClr val="00B050"/>
                </a:solidFill>
              </a:rPr>
              <a:t>is sensitive to </a:t>
            </a:r>
            <a:r>
              <a:rPr lang="en-US" b="1" dirty="0" smtClean="0">
                <a:solidFill>
                  <a:srgbClr val="FF0000"/>
                </a:solidFill>
              </a:rPr>
              <a:t>nucleases</a:t>
            </a:r>
            <a:r>
              <a:rPr lang="en-US" b="1" dirty="0" smtClean="0">
                <a:solidFill>
                  <a:srgbClr val="00B050"/>
                </a:solidFill>
              </a:rPr>
              <a:t>             </a:t>
            </a:r>
            <a:r>
              <a:rPr lang="en-US" b="1" dirty="0" smtClean="0"/>
              <a:t>cycle when produce protein </a:t>
            </a:r>
          </a:p>
          <a:p>
            <a:pPr marL="0" indent="0" algn="l">
              <a:buNone/>
            </a:pPr>
            <a:r>
              <a:rPr lang="en-US" b="1" dirty="0" smtClean="0"/>
              <a:t>     </a:t>
            </a:r>
            <a:r>
              <a:rPr lang="en-US" b="1" dirty="0" smtClean="0">
                <a:solidFill>
                  <a:srgbClr val="00B050"/>
                </a:solidFill>
              </a:rPr>
              <a:t>in the environment                      </a:t>
            </a:r>
            <a:r>
              <a:rPr lang="en-US" b="1" dirty="0" smtClean="0">
                <a:solidFill>
                  <a:srgbClr val="FF0000"/>
                </a:solidFill>
              </a:rPr>
              <a:t>called competence at this                                                                  stage the bacteria are said to be competent</a:t>
            </a:r>
          </a:p>
          <a:p>
            <a:pPr marL="0" indent="0" algn="l">
              <a:buNone/>
            </a:pPr>
            <a:r>
              <a:rPr lang="en-US" b="1" dirty="0" smtClean="0"/>
              <a:t>                                                      - </a:t>
            </a:r>
            <a:r>
              <a:rPr lang="en-US" b="1" dirty="0" smtClean="0">
                <a:solidFill>
                  <a:srgbClr val="0070C0"/>
                </a:solidFill>
              </a:rPr>
              <a:t>in vitro by treatment with </a:t>
            </a:r>
            <a:r>
              <a:rPr lang="en-US" b="1" dirty="0" smtClean="0">
                <a:solidFill>
                  <a:srgbClr val="FF0000"/>
                </a:solidFill>
              </a:rPr>
              <a:t>Ca </a:t>
            </a:r>
            <a:r>
              <a:rPr lang="en-US" b="1" dirty="0" err="1" smtClean="0">
                <a:solidFill>
                  <a:srgbClr val="FF0000"/>
                </a:solidFill>
              </a:rPr>
              <a:t>Cl</a:t>
            </a:r>
            <a:r>
              <a:rPr lang="en-US" b="1" dirty="0" smtClean="0">
                <a:solidFill>
                  <a:srgbClr val="FF0000"/>
                </a:solidFill>
              </a:rPr>
              <a:t>₂</a:t>
            </a:r>
          </a:p>
          <a:p>
            <a:pPr marL="0" indent="0" algn="l">
              <a:buNone/>
            </a:pP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                                                    can induced competence to other                                                                        bacteria  </a:t>
            </a:r>
            <a:endParaRPr lang="en-US" b="1" dirty="0">
              <a:solidFill>
                <a:srgbClr val="0070C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357422" y="1857364"/>
            <a:ext cx="1872208" cy="504056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214810" y="1857364"/>
            <a:ext cx="1800200" cy="648072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30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in transformation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                 1- uptake of DNA</a:t>
            </a:r>
          </a:p>
          <a:p>
            <a:pPr marL="0" indent="0" algn="l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 algn="l">
              <a:buNone/>
            </a:pPr>
            <a:r>
              <a:rPr lang="en-US" b="1" dirty="0" smtClean="0">
                <a:solidFill>
                  <a:srgbClr val="7030A0"/>
                </a:solidFill>
              </a:rPr>
              <a:t>Gram +</a:t>
            </a:r>
            <a:r>
              <a:rPr lang="en-US" b="1" dirty="0" err="1" smtClean="0">
                <a:solidFill>
                  <a:srgbClr val="7030A0"/>
                </a:solidFill>
              </a:rPr>
              <a:t>ve</a:t>
            </a:r>
            <a:r>
              <a:rPr lang="en-US" b="1" dirty="0" smtClean="0">
                <a:solidFill>
                  <a:srgbClr val="7030A0"/>
                </a:solidFill>
              </a:rPr>
              <a:t> bacteria                     </a:t>
            </a:r>
            <a:r>
              <a:rPr lang="en-US" b="1" dirty="0" smtClean="0">
                <a:solidFill>
                  <a:srgbClr val="FF0000"/>
                </a:solidFill>
              </a:rPr>
              <a:t>Gram –</a:t>
            </a:r>
            <a:r>
              <a:rPr lang="en-US" b="1" dirty="0" err="1" smtClean="0">
                <a:solidFill>
                  <a:srgbClr val="FF0000"/>
                </a:solidFill>
              </a:rPr>
              <a:t>ve</a:t>
            </a:r>
            <a:r>
              <a:rPr lang="en-US" b="1" dirty="0" smtClean="0">
                <a:solidFill>
                  <a:srgbClr val="FF0000"/>
                </a:solidFill>
              </a:rPr>
              <a:t> bacteria</a:t>
            </a:r>
          </a:p>
          <a:p>
            <a:pPr marL="0" indent="0" algn="l">
              <a:buNone/>
            </a:pPr>
            <a:r>
              <a:rPr lang="en-US" b="1" dirty="0" smtClean="0"/>
              <a:t>Is taken as </a:t>
            </a:r>
            <a:r>
              <a:rPr lang="en-US" b="1" dirty="0" smtClean="0">
                <a:solidFill>
                  <a:srgbClr val="C00000"/>
                </a:solidFill>
              </a:rPr>
              <a:t>ss DNA                     </a:t>
            </a:r>
            <a:r>
              <a:rPr lang="en-US" b="1" dirty="0" smtClean="0"/>
              <a:t>is taken as </a:t>
            </a:r>
            <a:r>
              <a:rPr lang="en-US" b="1" dirty="0" smtClean="0">
                <a:solidFill>
                  <a:srgbClr val="C00000"/>
                </a:solidFill>
              </a:rPr>
              <a:t>dsDNA</a:t>
            </a:r>
          </a:p>
          <a:p>
            <a:pPr marL="0" indent="0" algn="l">
              <a:buNone/>
            </a:pPr>
            <a:endParaRPr lang="en-US" b="1" dirty="0"/>
          </a:p>
          <a:p>
            <a:pPr marL="0" indent="0" algn="l">
              <a:buNone/>
            </a:pPr>
            <a:r>
              <a:rPr lang="en-US" b="1" dirty="0" smtClean="0"/>
              <a:t>The complementary </a:t>
            </a:r>
          </a:p>
          <a:p>
            <a:pPr marL="0" indent="0" algn="l">
              <a:buNone/>
            </a:pPr>
            <a:r>
              <a:rPr lang="en-US" b="1" dirty="0" smtClean="0"/>
              <a:t>Is made in the recipient </a:t>
            </a:r>
          </a:p>
          <a:p>
            <a:pPr marL="0" indent="0" algn="l">
              <a:buNone/>
            </a:pP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563888" y="2492896"/>
            <a:ext cx="1656184" cy="288032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1835696" y="2492896"/>
            <a:ext cx="1728192" cy="432048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210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2 – gene recombination</a:t>
            </a:r>
          </a:p>
          <a:p>
            <a:pPr marL="0" indent="0" algn="l">
              <a:buNone/>
            </a:pPr>
            <a:endParaRPr lang="en-US" b="1" dirty="0"/>
          </a:p>
          <a:p>
            <a:pPr algn="l">
              <a:buFontTx/>
              <a:buChar char="-"/>
            </a:pPr>
            <a:r>
              <a:rPr lang="en-US" b="1" dirty="0" smtClean="0"/>
              <a:t>After the donor DNA  is taken up , a reciprocal recombination occurs between the chromosome &amp; the donor DNA </a:t>
            </a:r>
          </a:p>
          <a:p>
            <a:pPr algn="l">
              <a:buFontTx/>
              <a:buChar char="-"/>
            </a:pPr>
            <a:r>
              <a:rPr lang="en-US" b="1" dirty="0" smtClean="0"/>
              <a:t>  </a:t>
            </a:r>
          </a:p>
          <a:p>
            <a:pPr marL="0" indent="0" algn="l">
              <a:buNone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- Recombination requires homology between the DNA&amp; the bacterial recombination genes </a:t>
            </a:r>
            <a:r>
              <a:rPr lang="en-US" b="1" dirty="0" smtClean="0">
                <a:solidFill>
                  <a:srgbClr val="FF0000"/>
                </a:solidFill>
              </a:rPr>
              <a:t>this called general recombination </a:t>
            </a:r>
          </a:p>
          <a:p>
            <a:pPr marL="0" indent="0" algn="l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15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b="1" dirty="0" smtClean="0"/>
              <a:t>3 – significance </a:t>
            </a:r>
          </a:p>
          <a:p>
            <a:pPr algn="l">
              <a:buNone/>
            </a:pPr>
            <a:endParaRPr lang="en-US" b="1" dirty="0" smtClean="0"/>
          </a:p>
          <a:p>
            <a:pPr algn="l">
              <a:buNone/>
            </a:pPr>
            <a:r>
              <a:rPr lang="ar-SA" b="1" dirty="0" smtClean="0"/>
              <a:t>                                                                                      </a:t>
            </a:r>
            <a:r>
              <a:rPr lang="en-US" b="1" dirty="0" smtClean="0"/>
              <a:t>Increase virulence                   widely used in                                                      recombinant DNA technology</a:t>
            </a:r>
            <a:endParaRPr lang="en-US" b="1" dirty="0"/>
          </a:p>
        </p:txBody>
      </p:sp>
      <p:cxnSp>
        <p:nvCxnSpPr>
          <p:cNvPr id="5" name="رابط كسهم مستقيم 4"/>
          <p:cNvCxnSpPr/>
          <p:nvPr/>
        </p:nvCxnSpPr>
        <p:spPr>
          <a:xfrm rot="10800000" flipV="1">
            <a:off x="1857356" y="2571744"/>
            <a:ext cx="1714512" cy="6429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/>
          <p:nvPr/>
        </p:nvCxnSpPr>
        <p:spPr>
          <a:xfrm>
            <a:off x="3500430" y="2571744"/>
            <a:ext cx="2286016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858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077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186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N.B</a:t>
            </a:r>
          </a:p>
          <a:p>
            <a:pPr algn="ctr">
              <a:buNone/>
            </a:pPr>
            <a:endParaRPr lang="en-US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buNone/>
            </a:pP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DNA of bacterial cell is not associated with protein or </a:t>
            </a:r>
            <a:r>
              <a:rPr 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histone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molecules</a:t>
            </a:r>
          </a:p>
          <a:p>
            <a:pPr algn="ctr">
              <a:buNone/>
            </a:pPr>
            <a:endParaRPr lang="en-US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buNone/>
            </a:pP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As it is in ………………………..????</a:t>
            </a:r>
          </a:p>
          <a:p>
            <a:pPr algn="ctr">
              <a:buNone/>
            </a:pPr>
            <a:endParaRPr lang="en-US" b="1" dirty="0" smtClean="0"/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endParaRPr lang="ar-SA" dirty="0" smtClean="0"/>
          </a:p>
          <a:p>
            <a:pPr algn="l">
              <a:buNone/>
            </a:pPr>
            <a:r>
              <a:rPr lang="en-US" dirty="0" smtClean="0"/>
              <a:t>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transduction</a:t>
            </a:r>
            <a:endParaRPr lang="en-GB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GB" b="1" dirty="0" smtClean="0"/>
              <a:t>Some </a:t>
            </a:r>
            <a:r>
              <a:rPr lang="en-GB" b="1" dirty="0" err="1" smtClean="0"/>
              <a:t>bacteriophages</a:t>
            </a:r>
            <a:r>
              <a:rPr lang="en-GB" b="1" dirty="0" smtClean="0"/>
              <a:t> act as vehicles for transfer of genes from one bacterial cell to another . </a:t>
            </a:r>
          </a:p>
          <a:p>
            <a:pPr algn="l">
              <a:buNone/>
            </a:pPr>
            <a:endParaRPr lang="en-GB" b="1" dirty="0" smtClean="0"/>
          </a:p>
          <a:p>
            <a:pPr algn="l">
              <a:buNone/>
            </a:pPr>
            <a:r>
              <a:rPr lang="en-GB" b="1" dirty="0" smtClean="0"/>
              <a:t>Bacterial viruses are involved in gene transfer by 3 mechanisms: </a:t>
            </a:r>
          </a:p>
          <a:p>
            <a:pPr algn="l">
              <a:buNone/>
            </a:pPr>
            <a:endParaRPr lang="en-GB" dirty="0" smtClean="0"/>
          </a:p>
          <a:p>
            <a:pPr algn="l">
              <a:buNone/>
            </a:pPr>
            <a:endParaRPr lang="en-GB" dirty="0" smtClean="0"/>
          </a:p>
          <a:p>
            <a:pPr algn="l">
              <a:buNone/>
            </a:pPr>
            <a:r>
              <a:rPr lang="en-GB" b="1" dirty="0" smtClean="0"/>
              <a:t>Generalized             abortive             specialized </a:t>
            </a:r>
          </a:p>
          <a:p>
            <a:pPr algn="l">
              <a:buNone/>
            </a:pPr>
            <a:endParaRPr lang="en-GB" dirty="0"/>
          </a:p>
        </p:txBody>
      </p:sp>
      <p:cxnSp>
        <p:nvCxnSpPr>
          <p:cNvPr id="5" name="رابط كسهم مستقيم 4"/>
          <p:cNvCxnSpPr/>
          <p:nvPr/>
        </p:nvCxnSpPr>
        <p:spPr>
          <a:xfrm rot="10800000" flipV="1">
            <a:off x="1928794" y="4286256"/>
            <a:ext cx="2000264" cy="6429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/>
          <p:nvPr/>
        </p:nvCxnSpPr>
        <p:spPr>
          <a:xfrm rot="5400000">
            <a:off x="3464711" y="4679165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>
            <a:off x="3857620" y="4286256"/>
            <a:ext cx="2357454" cy="6429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Generalized transduction</a:t>
            </a:r>
            <a:endParaRPr lang="en-GB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>
              <a:buFontTx/>
              <a:buChar char="-"/>
            </a:pPr>
            <a:r>
              <a:rPr lang="en-GB" b="1" dirty="0" smtClean="0">
                <a:solidFill>
                  <a:srgbClr val="FF0000"/>
                </a:solidFill>
              </a:rPr>
              <a:t>-  Generalized t</a:t>
            </a:r>
            <a:r>
              <a:rPr lang="en-US" b="1" dirty="0" err="1" smtClean="0">
                <a:solidFill>
                  <a:srgbClr val="FF0000"/>
                </a:solidFill>
              </a:rPr>
              <a:t>ransduction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is </a:t>
            </a:r>
            <a:r>
              <a:rPr lang="en-US" b="1" dirty="0" smtClean="0"/>
              <a:t>characterized by the transfer of a generalized group of genes</a:t>
            </a:r>
          </a:p>
          <a:p>
            <a:pPr algn="l">
              <a:buFontTx/>
              <a:buChar char="-"/>
            </a:pPr>
            <a:endParaRPr lang="en-US" b="1" dirty="0" smtClean="0"/>
          </a:p>
          <a:p>
            <a:pPr algn="l">
              <a:buFontTx/>
              <a:buChar char="-"/>
            </a:pPr>
            <a:r>
              <a:rPr lang="en-US" b="1" dirty="0" err="1" smtClean="0"/>
              <a:t>I,e</a:t>
            </a:r>
            <a:r>
              <a:rPr lang="en-US" b="1" dirty="0" smtClean="0"/>
              <a:t> : any gene on the bacterial chromosome have the  same chance of being transferred by the viral carrier to </a:t>
            </a:r>
          </a:p>
          <a:p>
            <a:pPr algn="l">
              <a:buFontTx/>
              <a:buChar char="-"/>
            </a:pPr>
            <a:r>
              <a:rPr lang="en-US" b="1" dirty="0" smtClean="0"/>
              <a:t>another bacterial cell</a:t>
            </a:r>
          </a:p>
          <a:p>
            <a:pPr algn="l">
              <a:buFontTx/>
              <a:buChar char="-"/>
            </a:pPr>
            <a:r>
              <a:rPr lang="en-US" b="1" dirty="0" smtClean="0">
                <a:solidFill>
                  <a:srgbClr val="FF0000"/>
                </a:solidFill>
              </a:rPr>
              <a:t>-  usually follows  a </a:t>
            </a:r>
            <a:r>
              <a:rPr lang="en-US" b="1" dirty="0" err="1" smtClean="0">
                <a:solidFill>
                  <a:srgbClr val="FF0000"/>
                </a:solidFill>
              </a:rPr>
              <a:t>lytic</a:t>
            </a:r>
            <a:r>
              <a:rPr lang="en-US" b="1" dirty="0" smtClean="0">
                <a:solidFill>
                  <a:srgbClr val="FF0000"/>
                </a:solidFill>
              </a:rPr>
              <a:t> attack of a </a:t>
            </a:r>
            <a:r>
              <a:rPr lang="en-US" b="1" dirty="0" err="1" smtClean="0">
                <a:solidFill>
                  <a:srgbClr val="FF0000"/>
                </a:solidFill>
              </a:rPr>
              <a:t>bacteriophage</a:t>
            </a:r>
            <a:r>
              <a:rPr lang="en-US" b="1" dirty="0" smtClean="0">
                <a:solidFill>
                  <a:srgbClr val="FF0000"/>
                </a:solidFill>
              </a:rPr>
              <a:t> on bacterial cell, bacterial genome undergoes fragmentation often to a virus sized fragments of DNA</a:t>
            </a:r>
          </a:p>
          <a:p>
            <a:pPr algn="l">
              <a:buFontTx/>
              <a:buChar char="-"/>
            </a:pPr>
            <a:r>
              <a:rPr lang="en-US" b="1" dirty="0" smtClean="0">
                <a:solidFill>
                  <a:srgbClr val="FF0000"/>
                </a:solidFill>
              </a:rPr>
              <a:t>Which can be incorporated inside viral </a:t>
            </a:r>
            <a:r>
              <a:rPr lang="en-US" b="1" dirty="0" err="1" smtClean="0">
                <a:solidFill>
                  <a:srgbClr val="FF0000"/>
                </a:solidFill>
              </a:rPr>
              <a:t>capsids</a:t>
            </a:r>
            <a:r>
              <a:rPr lang="en-US" b="1" dirty="0" smtClean="0">
                <a:solidFill>
                  <a:srgbClr val="FF0000"/>
                </a:solidFill>
              </a:rPr>
              <a:t> ( pseudo – </a:t>
            </a:r>
            <a:r>
              <a:rPr lang="en-US" b="1" dirty="0" smtClean="0"/>
              <a:t>virus) can attack a new cell</a:t>
            </a:r>
          </a:p>
          <a:p>
            <a:pPr algn="l">
              <a:buFontTx/>
              <a:buChar char="-"/>
            </a:pPr>
            <a:endParaRPr lang="en-US" b="1" dirty="0" smtClean="0"/>
          </a:p>
          <a:p>
            <a:pPr algn="l">
              <a:buFontTx/>
              <a:buChar char="-"/>
            </a:pPr>
            <a:r>
              <a:rPr lang="en-US" b="1" dirty="0" smtClean="0"/>
              <a:t>-  can be mediated by virulent phages or by  </a:t>
            </a:r>
            <a:r>
              <a:rPr lang="en-US" b="1" dirty="0" err="1" smtClean="0"/>
              <a:t>temeprate</a:t>
            </a:r>
            <a:r>
              <a:rPr lang="en-US" b="1" dirty="0" smtClean="0"/>
              <a:t> phages 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Abortive transduction</a:t>
            </a:r>
            <a:endParaRPr lang="en-GB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b="1" dirty="0" smtClean="0"/>
              <a:t>In many generalized transduction , the segment of DNA from the donor cell fails to be integrated with the recipient chromosome.</a:t>
            </a:r>
          </a:p>
          <a:p>
            <a:pPr algn="l">
              <a:buNone/>
            </a:pPr>
            <a:endParaRPr lang="en-US" b="1" dirty="0" smtClean="0"/>
          </a:p>
          <a:p>
            <a:pPr algn="l">
              <a:buNone/>
            </a:pPr>
            <a:r>
              <a:rPr lang="en-US" b="1" dirty="0" smtClean="0"/>
              <a:t>The bacterial DNA remains in the cytoplasm , it does not replicate  but transmitted to one daughter cell following each division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Specialized transduction</a:t>
            </a:r>
            <a:endParaRPr lang="en-GB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>
              <a:buFontTx/>
              <a:buChar char="-"/>
            </a:pPr>
            <a:r>
              <a:rPr lang="en-US" b="1" dirty="0" smtClean="0"/>
              <a:t>By which a specific set of genes is transferred by temperate phages from one bacterial cell into another</a:t>
            </a:r>
          </a:p>
          <a:p>
            <a:pPr algn="l">
              <a:buFontTx/>
              <a:buChar char="-"/>
            </a:pPr>
            <a:endParaRPr lang="en-US" b="1" dirty="0" smtClean="0"/>
          </a:p>
          <a:p>
            <a:pPr algn="l">
              <a:buFontTx/>
              <a:buChar char="-"/>
            </a:pPr>
            <a:endParaRPr lang="en-US" b="1" dirty="0" smtClean="0"/>
          </a:p>
          <a:p>
            <a:pPr algn="l">
              <a:buFontTx/>
              <a:buChar char="-"/>
            </a:pPr>
            <a:r>
              <a:rPr lang="en-US" b="1" dirty="0" smtClean="0"/>
              <a:t>Temperate phages are those capable of integrating their genetic material into the bacterial chromosome ( </a:t>
            </a:r>
            <a:r>
              <a:rPr lang="en-US" b="1" dirty="0" err="1" smtClean="0"/>
              <a:t>lysogony</a:t>
            </a:r>
            <a:r>
              <a:rPr lang="en-US" b="1" dirty="0" smtClean="0"/>
              <a:t>)</a:t>
            </a:r>
          </a:p>
          <a:p>
            <a:pPr algn="l">
              <a:buFontTx/>
              <a:buChar char="-"/>
            </a:pPr>
            <a:endParaRPr lang="en-US" b="1" dirty="0" smtClean="0"/>
          </a:p>
          <a:p>
            <a:pPr algn="l">
              <a:buFontTx/>
              <a:buChar char="-"/>
            </a:pPr>
            <a:r>
              <a:rPr lang="en-US" b="1" dirty="0" smtClean="0"/>
              <a:t>These phages recombine with the bacterial DNA at precise on the bacterial chromosome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The defective phage </a:t>
            </a:r>
            <a:r>
              <a:rPr lang="en-US" b="1" dirty="0" smtClean="0"/>
              <a:t>:</a:t>
            </a:r>
          </a:p>
          <a:p>
            <a:pPr algn="l">
              <a:buNone/>
            </a:pPr>
            <a:r>
              <a:rPr lang="en-US" b="1" dirty="0" smtClean="0"/>
              <a:t>It misses the viral genes where it left on the bacterial chromosome</a:t>
            </a:r>
          </a:p>
          <a:p>
            <a:pPr algn="l">
              <a:buNone/>
            </a:pPr>
            <a:r>
              <a:rPr lang="en-US" b="1" dirty="0" smtClean="0"/>
              <a:t>-  Can not replicate itself because of its missing genes </a:t>
            </a:r>
          </a:p>
          <a:p>
            <a:pPr algn="l">
              <a:buNone/>
            </a:pPr>
            <a:r>
              <a:rPr lang="en-US" b="1" dirty="0" smtClean="0"/>
              <a:t>  -  Non defective phage must be present in the same cell ( mixed infection) complement the missing segments of the defective virus so that it can be replicated &amp; becomes a </a:t>
            </a:r>
            <a:r>
              <a:rPr lang="en-US" b="1" dirty="0" err="1" smtClean="0">
                <a:solidFill>
                  <a:srgbClr val="FF0000"/>
                </a:solidFill>
              </a:rPr>
              <a:t>transducing</a:t>
            </a:r>
            <a:r>
              <a:rPr lang="en-US" b="1" dirty="0" smtClean="0">
                <a:solidFill>
                  <a:srgbClr val="FF0000"/>
                </a:solidFill>
              </a:rPr>
              <a:t> phage </a:t>
            </a:r>
            <a:endParaRPr lang="en-GB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Terms used </a:t>
            </a:r>
            <a:endParaRPr lang="en-GB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1 – </a:t>
            </a:r>
            <a:r>
              <a:rPr lang="en-US" b="1" dirty="0" err="1" smtClean="0">
                <a:solidFill>
                  <a:srgbClr val="FF0000"/>
                </a:solidFill>
              </a:rPr>
              <a:t>prophage</a:t>
            </a:r>
            <a:r>
              <a:rPr lang="en-US" b="1" dirty="0" smtClean="0">
                <a:solidFill>
                  <a:srgbClr val="FF0000"/>
                </a:solidFill>
              </a:rPr>
              <a:t> :</a:t>
            </a:r>
          </a:p>
          <a:p>
            <a:pPr algn="l">
              <a:buNone/>
            </a:pPr>
            <a:r>
              <a:rPr lang="en-US" b="1" dirty="0" smtClean="0"/>
              <a:t>      the viral DNA that integrates into the bacterial chromosome</a:t>
            </a:r>
          </a:p>
          <a:p>
            <a:pPr algn="l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2 – temperate phage :</a:t>
            </a:r>
          </a:p>
          <a:p>
            <a:pPr algn="l">
              <a:buNone/>
            </a:pPr>
            <a:r>
              <a:rPr lang="en-US" b="1" dirty="0" smtClean="0"/>
              <a:t>Viruses that either </a:t>
            </a:r>
            <a:r>
              <a:rPr lang="en-US" b="1" dirty="0" err="1" smtClean="0"/>
              <a:t>lyse</a:t>
            </a:r>
            <a:r>
              <a:rPr lang="en-US" b="1" dirty="0" smtClean="0"/>
              <a:t> the cell or behave as a </a:t>
            </a:r>
            <a:r>
              <a:rPr lang="en-US" b="1" dirty="0" err="1" smtClean="0"/>
              <a:t>prophage</a:t>
            </a:r>
            <a:endParaRPr lang="en-US" b="1" dirty="0" smtClean="0"/>
          </a:p>
          <a:p>
            <a:pPr algn="l">
              <a:buNone/>
            </a:pPr>
            <a:r>
              <a:rPr lang="en-US" b="1" dirty="0" smtClean="0"/>
              <a:t>Can reproduce by 2 mechanisms ( the lytic cycle &amp; the lysogenic cycle)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3 – virulent phage :</a:t>
            </a:r>
          </a:p>
          <a:p>
            <a:pPr algn="l">
              <a:buNone/>
            </a:pPr>
            <a:r>
              <a:rPr lang="en-US" b="1" dirty="0" smtClean="0"/>
              <a:t>  viruses that only </a:t>
            </a:r>
            <a:r>
              <a:rPr lang="en-US" b="1" dirty="0" err="1" smtClean="0"/>
              <a:t>lyse</a:t>
            </a:r>
            <a:r>
              <a:rPr lang="en-US" b="1" dirty="0" smtClean="0"/>
              <a:t>  the cell</a:t>
            </a:r>
          </a:p>
          <a:p>
            <a:pPr algn="l">
              <a:buNone/>
            </a:pPr>
            <a:endParaRPr lang="en-US" b="1" dirty="0" smtClean="0"/>
          </a:p>
          <a:p>
            <a:pPr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4- </a:t>
            </a:r>
            <a:r>
              <a:rPr lang="en-US" b="1" dirty="0" err="1" smtClean="0">
                <a:solidFill>
                  <a:srgbClr val="FF0000"/>
                </a:solidFill>
              </a:rPr>
              <a:t>transducing</a:t>
            </a:r>
            <a:r>
              <a:rPr lang="en-US" b="1" dirty="0" smtClean="0">
                <a:solidFill>
                  <a:srgbClr val="FF0000"/>
                </a:solidFill>
              </a:rPr>
              <a:t> phage:</a:t>
            </a:r>
          </a:p>
          <a:p>
            <a:pPr algn="l">
              <a:buNone/>
            </a:pPr>
            <a:r>
              <a:rPr lang="en-US" b="1" dirty="0" smtClean="0"/>
              <a:t>It is always defective  not able to </a:t>
            </a:r>
            <a:r>
              <a:rPr lang="en-US" b="1" dirty="0" err="1" smtClean="0"/>
              <a:t>lysis</a:t>
            </a:r>
            <a:r>
              <a:rPr lang="en-US" b="1" dirty="0" smtClean="0"/>
              <a:t>  of the infected cell </a:t>
            </a:r>
          </a:p>
          <a:p>
            <a:pPr algn="l">
              <a:buNone/>
            </a:pPr>
            <a:r>
              <a:rPr lang="en-US" b="1" dirty="0" smtClean="0"/>
              <a:t>Capable of mobilizing bacterial genetic material from one cell to another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Plasmid-mediated conjugation</a:t>
            </a:r>
            <a:br>
              <a:rPr lang="en-US" dirty="0" smtClean="0"/>
            </a:br>
            <a:r>
              <a:rPr lang="en-US" dirty="0" smtClean="0"/>
              <a:t>(conjugation)</a:t>
            </a:r>
            <a:endParaRPr lang="en-GB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>
              <a:buFontTx/>
              <a:buChar char="-"/>
            </a:pPr>
            <a:r>
              <a:rPr lang="en-US" b="1" dirty="0" smtClean="0"/>
              <a:t>Certain bacteria are found to contain plasmids</a:t>
            </a:r>
          </a:p>
          <a:p>
            <a:pPr algn="l">
              <a:buFontTx/>
              <a:buChar char="-"/>
            </a:pPr>
            <a:r>
              <a:rPr lang="en-US" b="1" dirty="0" smtClean="0"/>
              <a:t>- plasmid : </a:t>
            </a:r>
            <a:r>
              <a:rPr lang="en-US" b="1" dirty="0" err="1" smtClean="0"/>
              <a:t>extrachromosomal</a:t>
            </a:r>
            <a:r>
              <a:rPr lang="en-US" b="1" dirty="0" smtClean="0"/>
              <a:t>  </a:t>
            </a:r>
            <a:r>
              <a:rPr lang="en-US" b="1" dirty="0" err="1" smtClean="0"/>
              <a:t>dsDNA</a:t>
            </a:r>
            <a:r>
              <a:rPr lang="en-US" b="1" dirty="0" smtClean="0"/>
              <a:t> , circular , it   carries  genes</a:t>
            </a:r>
          </a:p>
          <a:p>
            <a:pPr algn="l">
              <a:buFontTx/>
              <a:buChar char="-"/>
            </a:pPr>
            <a:r>
              <a:rPr lang="en-US" b="1" dirty="0" smtClean="0">
                <a:solidFill>
                  <a:srgbClr val="FF0000"/>
                </a:solidFill>
              </a:rPr>
              <a:t>Compare between bacterial chromosomes &amp; bacterial plasmids ???</a:t>
            </a:r>
          </a:p>
          <a:p>
            <a:pPr algn="l">
              <a:buFontTx/>
              <a:buChar char="-"/>
            </a:pPr>
            <a:endParaRPr lang="en-US" b="1" dirty="0" smtClean="0">
              <a:solidFill>
                <a:srgbClr val="FF0000"/>
              </a:solidFill>
            </a:endParaRPr>
          </a:p>
          <a:p>
            <a:pPr algn="l">
              <a:buFontTx/>
              <a:buChar char="-"/>
            </a:pPr>
            <a:r>
              <a:rPr lang="en-US" b="1" dirty="0" smtClean="0">
                <a:solidFill>
                  <a:srgbClr val="FF0000"/>
                </a:solidFill>
              </a:rPr>
              <a:t>Def of conjugation :</a:t>
            </a:r>
          </a:p>
          <a:p>
            <a:pPr algn="l">
              <a:buFontTx/>
              <a:buChar char="-"/>
            </a:pPr>
            <a:r>
              <a:rPr lang="en-US" b="1" dirty="0" smtClean="0">
                <a:solidFill>
                  <a:srgbClr val="000000"/>
                </a:solidFill>
              </a:rPr>
              <a:t>Is the transfer of DNA from a donor to a recipient by direct physical contact between the cells</a:t>
            </a:r>
          </a:p>
          <a:p>
            <a:pPr algn="l">
              <a:buFontTx/>
              <a:buChar char="-"/>
            </a:pPr>
            <a:r>
              <a:rPr lang="en-US" b="1" dirty="0" smtClean="0">
                <a:solidFill>
                  <a:srgbClr val="000000"/>
                </a:solidFill>
              </a:rPr>
              <a:t>Donor ( male) &amp; recipient ( female)</a:t>
            </a:r>
          </a:p>
          <a:p>
            <a:pPr algn="l">
              <a:buFontTx/>
              <a:buChar char="-"/>
            </a:pPr>
            <a:r>
              <a:rPr lang="en-US" b="1" dirty="0" smtClean="0">
                <a:solidFill>
                  <a:srgbClr val="000000"/>
                </a:solidFill>
              </a:rPr>
              <a:t>The direction of transfer is one way ( donor to recipient) </a:t>
            </a:r>
            <a:endParaRPr lang="en-GB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Mechanism of bacterial conjugation</a:t>
            </a:r>
            <a:endParaRPr lang="en-GB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>
              <a:buNone/>
            </a:pPr>
            <a:endParaRPr lang="en-US" b="1" dirty="0" smtClean="0"/>
          </a:p>
          <a:p>
            <a:pPr algn="l">
              <a:buNone/>
            </a:pPr>
            <a:r>
              <a:rPr lang="en-US" b="1" dirty="0" smtClean="0"/>
              <a:t>1- donor cell produce </a:t>
            </a:r>
            <a:r>
              <a:rPr lang="en-US" b="1" dirty="0" err="1" smtClean="0"/>
              <a:t>pilus</a:t>
            </a:r>
            <a:endParaRPr lang="en-US" b="1" dirty="0" smtClean="0"/>
          </a:p>
          <a:p>
            <a:pPr algn="l">
              <a:buNone/>
            </a:pPr>
            <a:r>
              <a:rPr lang="en-US" b="1" dirty="0" smtClean="0"/>
              <a:t> </a:t>
            </a:r>
          </a:p>
          <a:p>
            <a:pPr algn="l">
              <a:buNone/>
            </a:pPr>
            <a:r>
              <a:rPr lang="en-US" b="1" dirty="0" smtClean="0"/>
              <a:t> 2 – </a:t>
            </a:r>
            <a:r>
              <a:rPr lang="en-US" b="1" dirty="0" err="1" smtClean="0"/>
              <a:t>pilus</a:t>
            </a:r>
            <a:r>
              <a:rPr lang="en-US" b="1" dirty="0" smtClean="0"/>
              <a:t> attaches to recipient cell , brings the 2 cells together</a:t>
            </a:r>
          </a:p>
          <a:p>
            <a:pPr algn="l">
              <a:buNone/>
            </a:pPr>
            <a:endParaRPr lang="en-US" b="1" dirty="0" smtClean="0"/>
          </a:p>
          <a:p>
            <a:pPr algn="l">
              <a:buNone/>
            </a:pPr>
            <a:r>
              <a:rPr lang="en-US" b="1" dirty="0" smtClean="0"/>
              <a:t>3- the mobile plasmid is nicked &amp; a single strand of DNA is then transferred to the recipient cell</a:t>
            </a:r>
          </a:p>
          <a:p>
            <a:pPr algn="l">
              <a:buNone/>
            </a:pPr>
            <a:endParaRPr lang="en-US" b="1" dirty="0" smtClean="0"/>
          </a:p>
          <a:p>
            <a:pPr algn="l">
              <a:buNone/>
            </a:pPr>
            <a:r>
              <a:rPr lang="en-US" b="1" dirty="0" smtClean="0"/>
              <a:t>4- both cells </a:t>
            </a:r>
            <a:r>
              <a:rPr lang="en-US" b="1" dirty="0" err="1" smtClean="0"/>
              <a:t>recircularize</a:t>
            </a:r>
            <a:r>
              <a:rPr lang="en-US" b="1" dirty="0" smtClean="0"/>
              <a:t> their plasmids, synthesize second strands &amp; reproduce </a:t>
            </a:r>
            <a:r>
              <a:rPr lang="en-US" b="1" dirty="0" err="1" smtClean="0"/>
              <a:t>pili</a:t>
            </a:r>
            <a:r>
              <a:rPr lang="en-US" b="1" dirty="0" smtClean="0"/>
              <a:t>, both cells are now viable donors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622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400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7924800" cy="5638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505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Recombination 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dirty="0" smtClean="0"/>
              <a:t>Plasmid DNA can be integrated into bacterial chromosome </a:t>
            </a:r>
          </a:p>
          <a:p>
            <a:pPr algn="l"/>
            <a:r>
              <a:rPr lang="en-US" dirty="0" smtClean="0"/>
              <a:t>It is known as </a:t>
            </a:r>
            <a:r>
              <a:rPr lang="en-US" dirty="0" err="1" smtClean="0"/>
              <a:t>episome</a:t>
            </a:r>
            <a:endParaRPr lang="en-US" dirty="0" smtClean="0"/>
          </a:p>
          <a:p>
            <a:pPr algn="l"/>
            <a:endParaRPr lang="en-US" dirty="0"/>
          </a:p>
          <a:p>
            <a:pPr algn="l"/>
            <a:r>
              <a:rPr lang="en-US" dirty="0" smtClean="0"/>
              <a:t>N.B.: </a:t>
            </a:r>
          </a:p>
          <a:p>
            <a:pPr algn="l"/>
            <a:r>
              <a:rPr lang="en-US" dirty="0" smtClean="0"/>
              <a:t>Plasmids of gram positive are non transmissible plasmids</a:t>
            </a:r>
          </a:p>
          <a:p>
            <a:pPr algn="l"/>
            <a:r>
              <a:rPr lang="en-US" dirty="0" err="1" smtClean="0"/>
              <a:t>I,e</a:t>
            </a:r>
            <a:r>
              <a:rPr lang="en-US" dirty="0" smtClean="0"/>
              <a:t> they lack self transfer because they lack genes that code for the sex </a:t>
            </a:r>
            <a:r>
              <a:rPr lang="en-US" dirty="0" err="1" smtClean="0"/>
              <a:t>pili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9927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Transposons ( Jumping genes)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dirty="0" smtClean="0"/>
              <a:t>These are genetic materials that can move ( Jump or transposon) from one location to another on the same chromosome or from plasmid to plasmid or from plasmid to chromosome and the reverse</a:t>
            </a:r>
          </a:p>
          <a:p>
            <a:pPr algn="l"/>
            <a:r>
              <a:rPr lang="en-US" dirty="0" smtClean="0"/>
              <a:t>They can not autonomously replicate but they replicate with the plasmid or chromosome</a:t>
            </a:r>
          </a:p>
          <a:p>
            <a:pPr algn="l"/>
            <a:r>
              <a:rPr lang="en-US" dirty="0" smtClean="0"/>
              <a:t>Transmissible , Insertion into plasmid can lead to its dissemination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72000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dirty="0" smtClean="0"/>
              <a:t>Types: </a:t>
            </a:r>
          </a:p>
          <a:p>
            <a:pPr algn="l"/>
            <a:r>
              <a:rPr lang="en-US" b="1" dirty="0" smtClean="0">
                <a:solidFill>
                  <a:srgbClr val="FF0000"/>
                </a:solidFill>
              </a:rPr>
              <a:t>Simple insertion sequence </a:t>
            </a:r>
            <a:r>
              <a:rPr lang="en-US" dirty="0" smtClean="0"/>
              <a:t>:</a:t>
            </a:r>
          </a:p>
          <a:p>
            <a:pPr algn="l"/>
            <a:r>
              <a:rPr lang="en-US" dirty="0" smtClean="0"/>
              <a:t>Short DNA sequence that carry genes code only for enzymes responsible for its transposition</a:t>
            </a:r>
          </a:p>
          <a:p>
            <a:pPr algn="l"/>
            <a:r>
              <a:rPr lang="en-US" b="1" dirty="0" smtClean="0">
                <a:solidFill>
                  <a:srgbClr val="FF0000"/>
                </a:solidFill>
              </a:rPr>
              <a:t>Complex transposons:</a:t>
            </a:r>
          </a:p>
          <a:p>
            <a:pPr algn="l"/>
            <a:r>
              <a:rPr lang="en-US" dirty="0" smtClean="0"/>
              <a:t>Which carry genes coding for enzymes responsible for transposition plus antibiotic resistance or toxin production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04186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59088"/>
            <a:ext cx="822960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1"/>
            <a:ext cx="7696199" cy="517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086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2136339"/>
            <a:ext cx="756084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None/>
            </a:pPr>
            <a:endParaRPr lang="ar-EG" sz="2800" b="1" dirty="0" smtClean="0"/>
          </a:p>
          <a:p>
            <a:pPr algn="l">
              <a:buNone/>
            </a:pPr>
            <a:r>
              <a:rPr lang="en-US" sz="2800" b="1" dirty="0" smtClean="0"/>
              <a:t>In </a:t>
            </a:r>
            <a:r>
              <a:rPr lang="en-US" sz="2800" b="1" dirty="0"/>
              <a:t>addition to the single main chromosome</a:t>
            </a:r>
          </a:p>
          <a:p>
            <a:pPr algn="l">
              <a:buNone/>
            </a:pPr>
            <a:r>
              <a:rPr lang="en-US" sz="2800" b="1" dirty="0"/>
              <a:t>Bacterial cell can carry </a:t>
            </a:r>
            <a:r>
              <a:rPr lang="en-US" sz="2800" b="1" dirty="0">
                <a:solidFill>
                  <a:srgbClr val="FF0000"/>
                </a:solidFill>
              </a:rPr>
              <a:t>one or more small circular extracellular elements , much small , supercoiled DNA , self </a:t>
            </a:r>
            <a:r>
              <a:rPr lang="en-US" sz="2800" b="1" dirty="0" err="1">
                <a:solidFill>
                  <a:srgbClr val="FF0000"/>
                </a:solidFill>
              </a:rPr>
              <a:t>replicant</a:t>
            </a:r>
            <a:r>
              <a:rPr lang="en-US" sz="2800" b="1" dirty="0">
                <a:solidFill>
                  <a:srgbClr val="FF0000"/>
                </a:solidFill>
              </a:rPr>
              <a:t>  </a:t>
            </a:r>
          </a:p>
          <a:p>
            <a:pPr algn="l">
              <a:buNone/>
            </a:pPr>
            <a:endParaRPr lang="en-US" sz="2800" b="1" dirty="0"/>
          </a:p>
          <a:p>
            <a:pPr algn="l">
              <a:buNone/>
            </a:pPr>
            <a:r>
              <a:rPr lang="en-US" sz="2800" b="1" dirty="0"/>
              <a:t>                                     </a:t>
            </a:r>
          </a:p>
          <a:p>
            <a:pPr algn="l">
              <a:buNone/>
            </a:pPr>
            <a:r>
              <a:rPr lang="en-US" sz="2800" b="1" dirty="0">
                <a:solidFill>
                  <a:srgbClr val="C00000"/>
                </a:solidFill>
              </a:rPr>
              <a:t>Are now </a:t>
            </a:r>
            <a:r>
              <a:rPr lang="en-US" sz="2800" b="1" dirty="0"/>
              <a:t>termed                      </a:t>
            </a:r>
            <a:r>
              <a:rPr lang="en-US" sz="2800" b="1" dirty="0">
                <a:solidFill>
                  <a:srgbClr val="C00000"/>
                </a:solidFill>
              </a:rPr>
              <a:t> plasmids</a:t>
            </a:r>
            <a:endParaRPr lang="ar-SA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15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7200"/>
            <a:ext cx="8381999" cy="5867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819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25781</TotalTime>
  <Words>1733</Words>
  <Application>Microsoft Office PowerPoint</Application>
  <PresentationFormat>On-screen Show (4:3)</PresentationFormat>
  <Paragraphs>366</Paragraphs>
  <Slides>62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تدفق</vt:lpstr>
      <vt:lpstr>BACTERIAL GENETICS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Plasmid classification</vt:lpstr>
      <vt:lpstr>PowerPoint Presentation</vt:lpstr>
      <vt:lpstr>Physical methods</vt:lpstr>
      <vt:lpstr>PowerPoint Presentation</vt:lpstr>
      <vt:lpstr>PowerPoint Presentation</vt:lpstr>
      <vt:lpstr>Genetic methods</vt:lpstr>
      <vt:lpstr>PowerPoint Presentation</vt:lpstr>
      <vt:lpstr>PowerPoint Presentation</vt:lpstr>
      <vt:lpstr>PowerPoint Presentation</vt:lpstr>
      <vt:lpstr>PowerPoint Presentation</vt:lpstr>
      <vt:lpstr>Phage "life" cycles</vt:lpstr>
      <vt:lpstr>PowerPoint Presentation</vt:lpstr>
      <vt:lpstr>PowerPoint Presentation</vt:lpstr>
      <vt:lpstr> Examples of prokaryotic genetic elements  elements</vt:lpstr>
      <vt:lpstr>Functions of Bcteriophages</vt:lpstr>
      <vt:lpstr>Variation of bacteria</vt:lpstr>
      <vt:lpstr>PowerPoint Presentation</vt:lpstr>
      <vt:lpstr>Phenotypic variation </vt:lpstr>
      <vt:lpstr>PowerPoint Presentation</vt:lpstr>
      <vt:lpstr>mutation</vt:lpstr>
      <vt:lpstr>PowerPoint Presentation</vt:lpstr>
      <vt:lpstr>PowerPoint Presentation</vt:lpstr>
      <vt:lpstr>TYPES OF MUTATION</vt:lpstr>
      <vt:lpstr>Types of mutation</vt:lpstr>
      <vt:lpstr>PowerPoint Presentation</vt:lpstr>
      <vt:lpstr>PowerPoint Presentation</vt:lpstr>
      <vt:lpstr>Gene transfer</vt:lpstr>
      <vt:lpstr>PowerPoint Presentation</vt:lpstr>
      <vt:lpstr>Transformation</vt:lpstr>
      <vt:lpstr>Factors affecting transformation</vt:lpstr>
      <vt:lpstr>Steps in transformation</vt:lpstr>
      <vt:lpstr>PowerPoint Presentation</vt:lpstr>
      <vt:lpstr>PowerPoint Presentation</vt:lpstr>
      <vt:lpstr>PowerPoint Presentation</vt:lpstr>
      <vt:lpstr>PowerPoint Presentation</vt:lpstr>
      <vt:lpstr>transduction</vt:lpstr>
      <vt:lpstr>Generalized transduction</vt:lpstr>
      <vt:lpstr>Abortive transduction</vt:lpstr>
      <vt:lpstr>Specialized transduction</vt:lpstr>
      <vt:lpstr>PowerPoint Presentation</vt:lpstr>
      <vt:lpstr>Terms used </vt:lpstr>
      <vt:lpstr>Plasmid-mediated conjugation (conjugation)</vt:lpstr>
      <vt:lpstr>Mechanism of bacterial conjugation</vt:lpstr>
      <vt:lpstr>PowerPoint Presentation</vt:lpstr>
      <vt:lpstr>PowerPoint Presentation</vt:lpstr>
      <vt:lpstr>Recombination </vt:lpstr>
      <vt:lpstr>Transposons ( Jumping genes)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IMMUNITY</dc:title>
  <dc:creator>cv</dc:creator>
  <cp:lastModifiedBy>asrar</cp:lastModifiedBy>
  <cp:revision>232</cp:revision>
  <dcterms:created xsi:type="dcterms:W3CDTF">2012-08-05T20:54:24Z</dcterms:created>
  <dcterms:modified xsi:type="dcterms:W3CDTF">2018-11-30T00:23:21Z</dcterms:modified>
</cp:coreProperties>
</file>